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8"/>
  </p:notesMasterIdLst>
  <p:sldIdLst>
    <p:sldId id="256" r:id="rId2"/>
    <p:sldId id="257" r:id="rId3"/>
    <p:sldId id="258" r:id="rId4"/>
    <p:sldId id="259" r:id="rId5"/>
    <p:sldId id="262" r:id="rId6"/>
    <p:sldId id="260" r:id="rId7"/>
    <p:sldId id="261" r:id="rId8"/>
    <p:sldId id="263" r:id="rId9"/>
    <p:sldId id="264" r:id="rId10"/>
    <p:sldId id="272" r:id="rId11"/>
    <p:sldId id="265" r:id="rId12"/>
    <p:sldId id="266" r:id="rId13"/>
    <p:sldId id="267" r:id="rId14"/>
    <p:sldId id="269" r:id="rId15"/>
    <p:sldId id="268" r:id="rId16"/>
    <p:sldId id="270" r:id="rId17"/>
    <p:sldId id="271" r:id="rId18"/>
    <p:sldId id="273" r:id="rId19"/>
    <p:sldId id="274" r:id="rId20"/>
    <p:sldId id="275" r:id="rId21"/>
    <p:sldId id="279" r:id="rId22"/>
    <p:sldId id="280" r:id="rId23"/>
    <p:sldId id="281" r:id="rId24"/>
    <p:sldId id="276" r:id="rId25"/>
    <p:sldId id="277" r:id="rId26"/>
    <p:sldId id="278" r:id="rId27"/>
    <p:sldId id="282" r:id="rId28"/>
    <p:sldId id="283" r:id="rId29"/>
    <p:sldId id="284" r:id="rId30"/>
    <p:sldId id="285" r:id="rId31"/>
    <p:sldId id="286" r:id="rId32"/>
    <p:sldId id="288" r:id="rId33"/>
    <p:sldId id="287"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11" r:id="rId49"/>
    <p:sldId id="312" r:id="rId50"/>
    <p:sldId id="313" r:id="rId51"/>
    <p:sldId id="314" r:id="rId52"/>
    <p:sldId id="310" r:id="rId53"/>
    <p:sldId id="303" r:id="rId54"/>
    <p:sldId id="304" r:id="rId55"/>
    <p:sldId id="305" r:id="rId56"/>
    <p:sldId id="308" r:id="rId57"/>
    <p:sldId id="309" r:id="rId58"/>
    <p:sldId id="315" r:id="rId59"/>
    <p:sldId id="316" r:id="rId60"/>
    <p:sldId id="317" r:id="rId61"/>
    <p:sldId id="318" r:id="rId62"/>
    <p:sldId id="319" r:id="rId63"/>
    <p:sldId id="320" r:id="rId64"/>
    <p:sldId id="321" r:id="rId65"/>
    <p:sldId id="322" r:id="rId66"/>
    <p:sldId id="323" r:id="rId6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576515E-CAD1-4D42-91DC-D551C8335AB9}">
          <p14:sldIdLst>
            <p14:sldId id="256"/>
          </p14:sldIdLst>
        </p14:section>
        <p14:section name="Waves" id="{D4DE602C-1471-48F9-89FF-09F4D067E79D}">
          <p14:sldIdLst>
            <p14:sldId id="257"/>
            <p14:sldId id="258"/>
            <p14:sldId id="259"/>
            <p14:sldId id="262"/>
            <p14:sldId id="260"/>
            <p14:sldId id="261"/>
            <p14:sldId id="263"/>
            <p14:sldId id="264"/>
          </p14:sldIdLst>
        </p14:section>
        <p14:section name="Linear Transmission Effects" id="{49352050-AB07-4C61-A4AF-688433E6B26B}">
          <p14:sldIdLst>
            <p14:sldId id="272"/>
            <p14:sldId id="265"/>
            <p14:sldId id="266"/>
            <p14:sldId id="267"/>
            <p14:sldId id="269"/>
            <p14:sldId id="268"/>
            <p14:sldId id="270"/>
            <p14:sldId id="271"/>
            <p14:sldId id="273"/>
            <p14:sldId id="274"/>
            <p14:sldId id="275"/>
            <p14:sldId id="279"/>
            <p14:sldId id="280"/>
            <p14:sldId id="281"/>
            <p14:sldId id="276"/>
          </p14:sldIdLst>
        </p14:section>
        <p14:section name="Non-Linear Effects" id="{09BEB492-DFBD-446A-95CA-80B1C831B712}">
          <p14:sldIdLst>
            <p14:sldId id="277"/>
            <p14:sldId id="278"/>
            <p14:sldId id="282"/>
            <p14:sldId id="283"/>
            <p14:sldId id="284"/>
          </p14:sldIdLst>
        </p14:section>
        <p14:section name="Information Transmission" id="{9A9BC127-6A26-46C1-B4D6-FA5A1D9E512A}">
          <p14:sldIdLst>
            <p14:sldId id="285"/>
            <p14:sldId id="286"/>
            <p14:sldId id="288"/>
            <p14:sldId id="287"/>
            <p14:sldId id="289"/>
            <p14:sldId id="290"/>
            <p14:sldId id="291"/>
            <p14:sldId id="292"/>
            <p14:sldId id="293"/>
            <p14:sldId id="294"/>
            <p14:sldId id="295"/>
            <p14:sldId id="296"/>
            <p14:sldId id="297"/>
            <p14:sldId id="298"/>
            <p14:sldId id="299"/>
            <p14:sldId id="300"/>
            <p14:sldId id="301"/>
            <p14:sldId id="302"/>
            <p14:sldId id="311"/>
            <p14:sldId id="312"/>
            <p14:sldId id="313"/>
            <p14:sldId id="314"/>
            <p14:sldId id="310"/>
            <p14:sldId id="303"/>
            <p14:sldId id="304"/>
            <p14:sldId id="305"/>
          </p14:sldIdLst>
        </p14:section>
        <p14:section name="Multi-Antenna Communications" id="{DDA36E0C-8B75-4707-A1CD-5B9B542777D8}">
          <p14:sldIdLst>
            <p14:sldId id="308"/>
            <p14:sldId id="309"/>
            <p14:sldId id="315"/>
            <p14:sldId id="316"/>
            <p14:sldId id="317"/>
            <p14:sldId id="318"/>
            <p14:sldId id="319"/>
            <p14:sldId id="320"/>
            <p14:sldId id="321"/>
            <p14:sldId id="322"/>
            <p14:sldId id="323"/>
          </p14:sldIdLst>
        </p14:section>
        <p14:section name="Multi-user communication" id="{A1319BC1-96F2-40B5-A558-6BB0CD2F5EE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8" autoAdjust="0"/>
    <p:restoredTop sz="82446" autoAdjust="0"/>
  </p:normalViewPr>
  <p:slideViewPr>
    <p:cSldViewPr>
      <p:cViewPr varScale="1">
        <p:scale>
          <a:sx n="71" d="100"/>
          <a:sy n="71" d="100"/>
        </p:scale>
        <p:origin x="-1428"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BDAAF2-0CE2-4102-B466-5EFF4C91ED88}" type="datetimeFigureOut">
              <a:rPr lang="ru-RU" smtClean="0"/>
              <a:t>28.09.2014</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E6E58E-6889-4C1B-956C-AEC5D30CFFD2}" type="slidenum">
              <a:rPr lang="ru-RU" smtClean="0"/>
              <a:t>‹#›</a:t>
            </a:fld>
            <a:endParaRPr lang="ru-RU"/>
          </a:p>
        </p:txBody>
      </p:sp>
    </p:spTree>
    <p:extLst>
      <p:ext uri="{BB962C8B-B14F-4D97-AF65-F5344CB8AC3E}">
        <p14:creationId xmlns:p14="http://schemas.microsoft.com/office/powerpoint/2010/main" val="1930384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Hyperbolic_partial_differential_equati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wave equation is a </a:t>
            </a:r>
            <a:r>
              <a:rPr lang="en-US" sz="1200" b="0" i="0" u="none" strike="noStrike" kern="1200" dirty="0" smtClean="0">
                <a:solidFill>
                  <a:schemeClr val="tx1"/>
                </a:solidFill>
                <a:effectLst/>
                <a:latin typeface="+mn-lt"/>
                <a:ea typeface="+mn-ea"/>
                <a:cs typeface="+mn-cs"/>
                <a:hlinkClick r:id="rId3" tooltip="Hyperbolic partial differential equation"/>
              </a:rPr>
              <a:t>hyperbolic partial differential equation</a:t>
            </a:r>
            <a:r>
              <a:rPr lang="en-US" sz="1200" b="0" i="0" kern="1200" dirty="0" smtClean="0">
                <a:solidFill>
                  <a:schemeClr val="tx1"/>
                </a:solidFill>
                <a:effectLst/>
                <a:latin typeface="+mn-lt"/>
                <a:ea typeface="+mn-ea"/>
                <a:cs typeface="+mn-cs"/>
              </a:rPr>
              <a:t>.</a:t>
            </a:r>
            <a:endParaRPr lang="ru-RU" dirty="0"/>
          </a:p>
        </p:txBody>
      </p:sp>
      <p:sp>
        <p:nvSpPr>
          <p:cNvPr id="4" name="Номер слайда 3"/>
          <p:cNvSpPr>
            <a:spLocks noGrp="1"/>
          </p:cNvSpPr>
          <p:nvPr>
            <p:ph type="sldNum" sz="quarter" idx="10"/>
          </p:nvPr>
        </p:nvSpPr>
        <p:spPr/>
        <p:txBody>
          <a:bodyPr/>
          <a:lstStyle/>
          <a:p>
            <a:fld id="{77E6E58E-6889-4C1B-956C-AEC5D30CFFD2}" type="slidenum">
              <a:rPr lang="ru-RU" smtClean="0"/>
              <a:t>3</a:t>
            </a:fld>
            <a:endParaRPr lang="ru-RU"/>
          </a:p>
        </p:txBody>
      </p:sp>
    </p:spTree>
    <p:extLst>
      <p:ext uri="{BB962C8B-B14F-4D97-AF65-F5344CB8AC3E}">
        <p14:creationId xmlns:p14="http://schemas.microsoft.com/office/powerpoint/2010/main" val="3034251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a classical propagating EM wave a spatial derivative of the </a:t>
            </a:r>
            <a:r>
              <a:rPr lang="en-US" sz="1200" b="1" i="0" kern="1200" dirty="0"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 field matches up with the time derivative of the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field, and vice-versa. So they're both changing (say crossing zero) or not changing (say at a peak) at the same places. For a linearly polarized wave, that leaves </a:t>
            </a:r>
            <a:r>
              <a:rPr lang="en-US" sz="1200" b="1" i="0" kern="1200" dirty="0" smtClean="0">
                <a:solidFill>
                  <a:schemeClr val="tx1"/>
                </a:solidFill>
                <a:effectLst/>
                <a:latin typeface="+mn-lt"/>
                <a:ea typeface="+mn-ea"/>
                <a:cs typeface="+mn-cs"/>
              </a:rPr>
              <a:t>E </a:t>
            </a:r>
            <a:r>
              <a:rPr lang="en-US" sz="1200" b="0" i="0" kern="1200" dirty="0" smtClean="0">
                <a:solidFill>
                  <a:schemeClr val="tx1"/>
                </a:solidFill>
                <a:effectLst/>
                <a:latin typeface="+mn-lt"/>
                <a:ea typeface="+mn-ea"/>
                <a:cs typeface="+mn-cs"/>
              </a:rPr>
              <a:t>and </a:t>
            </a:r>
            <a:r>
              <a:rPr lang="en-US" sz="1200" b="1" i="0"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in phase in the sense that they have nodes and peaks at the same places,  but they're at 90° angles to each other, thanks to the type of spatial derivative involved (a curl). For a circularly polarized wave, both fields have uniform intensity. The circularly polarized wave can be expressed as two linearly polarized waves, shifted by 90° in phase and rotated by 90° in polarization. If you pick some direction to measure the fields along, the components of </a:t>
            </a:r>
            <a:r>
              <a:rPr lang="en-US" sz="1200" b="1" i="0" kern="1200" dirty="0" smtClean="0">
                <a:solidFill>
                  <a:schemeClr val="tx1"/>
                </a:solidFill>
                <a:effectLst/>
                <a:latin typeface="+mn-lt"/>
                <a:ea typeface="+mn-ea"/>
                <a:cs typeface="+mn-cs"/>
              </a:rPr>
              <a:t>E</a:t>
            </a:r>
            <a:r>
              <a:rPr lang="en-US" sz="1200" b="0" i="0" kern="1200" dirty="0" smtClean="0">
                <a:solidFill>
                  <a:schemeClr val="tx1"/>
                </a:solidFill>
                <a:effectLst/>
                <a:latin typeface="+mn-lt"/>
                <a:ea typeface="+mn-ea"/>
                <a:cs typeface="+mn-cs"/>
              </a:rPr>
              <a:t> and </a:t>
            </a:r>
            <a:r>
              <a:rPr lang="en-US" sz="1200" b="1" i="0" kern="1200" dirty="0" smtClean="0">
                <a:solidFill>
                  <a:schemeClr val="tx1"/>
                </a:solidFill>
                <a:effectLst/>
                <a:latin typeface="+mn-lt"/>
                <a:ea typeface="+mn-ea"/>
                <a:cs typeface="+mn-cs"/>
              </a:rPr>
              <a:t>B </a:t>
            </a:r>
            <a:r>
              <a:rPr lang="en-US" sz="1200" b="0" i="0" kern="1200" dirty="0" smtClean="0">
                <a:solidFill>
                  <a:schemeClr val="tx1"/>
                </a:solidFill>
                <a:effectLst/>
                <a:latin typeface="+mn-lt"/>
                <a:ea typeface="+mn-ea"/>
                <a:cs typeface="+mn-cs"/>
              </a:rPr>
              <a:t>along that direction have a 90° phase shift with respect to each other.</a:t>
            </a:r>
            <a:endParaRPr lang="ru-RU" dirty="0"/>
          </a:p>
        </p:txBody>
      </p:sp>
      <p:sp>
        <p:nvSpPr>
          <p:cNvPr id="4" name="Номер слайда 3"/>
          <p:cNvSpPr>
            <a:spLocks noGrp="1"/>
          </p:cNvSpPr>
          <p:nvPr>
            <p:ph type="sldNum" sz="quarter" idx="10"/>
          </p:nvPr>
        </p:nvSpPr>
        <p:spPr/>
        <p:txBody>
          <a:bodyPr/>
          <a:lstStyle/>
          <a:p>
            <a:fld id="{77E6E58E-6889-4C1B-956C-AEC5D30CFFD2}" type="slidenum">
              <a:rPr lang="ru-RU" smtClean="0"/>
              <a:t>5</a:t>
            </a:fld>
            <a:endParaRPr lang="ru-RU"/>
          </a:p>
        </p:txBody>
      </p:sp>
    </p:spTree>
    <p:extLst>
      <p:ext uri="{BB962C8B-B14F-4D97-AF65-F5344CB8AC3E}">
        <p14:creationId xmlns:p14="http://schemas.microsoft.com/office/powerpoint/2010/main" val="2822628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A2720601-A8DF-4728-A2DA-805393BD4A8A}" type="datetimeFigureOut">
              <a:rPr lang="ru-RU" smtClean="0"/>
              <a:t>28.09.2014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88730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2720601-A8DF-4728-A2DA-805393BD4A8A}" type="datetimeFigureOut">
              <a:rPr lang="ru-RU" smtClean="0"/>
              <a:t>28.09.2014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4126718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2720601-A8DF-4728-A2DA-805393BD4A8A}" type="datetimeFigureOut">
              <a:rPr lang="ru-RU" smtClean="0"/>
              <a:t>28.09.2014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104619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A2720601-A8DF-4728-A2DA-805393BD4A8A}" type="datetimeFigureOut">
              <a:rPr lang="ru-RU" smtClean="0"/>
              <a:t>28.09.2014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336073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A2720601-A8DF-4728-A2DA-805393BD4A8A}" type="datetimeFigureOut">
              <a:rPr lang="ru-RU" smtClean="0"/>
              <a:t>28.09.2014</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1082030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A2720601-A8DF-4728-A2DA-805393BD4A8A}" type="datetimeFigureOut">
              <a:rPr lang="ru-RU" smtClean="0"/>
              <a:t>28.09.2014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2748963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2720601-A8DF-4728-A2DA-805393BD4A8A}" type="datetimeFigureOut">
              <a:rPr lang="ru-RU" smtClean="0"/>
              <a:t>28.09.2014</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3629798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A2720601-A8DF-4728-A2DA-805393BD4A8A}" type="datetimeFigureOut">
              <a:rPr lang="ru-RU" smtClean="0"/>
              <a:t>28.09.2014</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219731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A2720601-A8DF-4728-A2DA-805393BD4A8A}" type="datetimeFigureOut">
              <a:rPr lang="ru-RU" smtClean="0"/>
              <a:t>28.09.2014</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3059601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A2720601-A8DF-4728-A2DA-805393BD4A8A}" type="datetimeFigureOut">
              <a:rPr lang="ru-RU" smtClean="0"/>
              <a:t>28.09.2014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1464983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4"/>
          <p:cNvSpPr>
            <a:spLocks noGrp="1"/>
          </p:cNvSpPr>
          <p:nvPr>
            <p:ph type="dt" sz="half" idx="10"/>
          </p:nvPr>
        </p:nvSpPr>
        <p:spPr/>
        <p:txBody>
          <a:bodyPr/>
          <a:lstStyle/>
          <a:p>
            <a:fld id="{A2720601-A8DF-4728-A2DA-805393BD4A8A}" type="datetimeFigureOut">
              <a:rPr lang="ru-RU" smtClean="0"/>
              <a:t>28.09.2014</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E37691D-0248-4D3F-97E7-75DA2C45C213}" type="slidenum">
              <a:rPr lang="ru-RU" smtClean="0"/>
              <a:t>‹#›</a:t>
            </a:fld>
            <a:endParaRPr lang="ru-RU"/>
          </a:p>
        </p:txBody>
      </p:sp>
    </p:spTree>
    <p:extLst>
      <p:ext uri="{BB962C8B-B14F-4D97-AF65-F5344CB8AC3E}">
        <p14:creationId xmlns:p14="http://schemas.microsoft.com/office/powerpoint/2010/main" val="3160651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20601-A8DF-4728-A2DA-805393BD4A8A}" type="datetimeFigureOut">
              <a:rPr lang="ru-RU" smtClean="0"/>
              <a:t>28.09.2014</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7691D-0248-4D3F-97E7-75DA2C45C213}" type="slidenum">
              <a:rPr lang="ru-RU" smtClean="0"/>
              <a:t>‹#›</a:t>
            </a:fld>
            <a:endParaRPr lang="ru-RU"/>
          </a:p>
        </p:txBody>
      </p:sp>
    </p:spTree>
    <p:extLst>
      <p:ext uri="{BB962C8B-B14F-4D97-AF65-F5344CB8AC3E}">
        <p14:creationId xmlns:p14="http://schemas.microsoft.com/office/powerpoint/2010/main" val="17347227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normAutofit/>
          </a:bodyPr>
          <a:lstStyle/>
          <a:p>
            <a:r>
              <a:rPr lang="en-US" sz="4500" dirty="0" smtClean="0"/>
              <a:t>Computational Linear Algebra</a:t>
            </a:r>
            <a:br>
              <a:rPr lang="en-US" sz="4500" dirty="0" smtClean="0"/>
            </a:br>
            <a:r>
              <a:rPr lang="en-US" sz="4500" dirty="0" smtClean="0"/>
              <a:t>in Wireless Communications</a:t>
            </a:r>
            <a:endParaRPr lang="ru-RU" sz="4500" dirty="0"/>
          </a:p>
        </p:txBody>
      </p:sp>
      <p:sp>
        <p:nvSpPr>
          <p:cNvPr id="3" name="Подзаголовок 2"/>
          <p:cNvSpPr>
            <a:spLocks noGrp="1"/>
          </p:cNvSpPr>
          <p:nvPr>
            <p:ph type="subTitle" idx="1"/>
          </p:nvPr>
        </p:nvSpPr>
        <p:spPr/>
        <p:txBody>
          <a:bodyPr/>
          <a:lstStyle/>
          <a:p>
            <a:r>
              <a:rPr lang="en-US" dirty="0" smtClean="0"/>
              <a:t>Anton Sukhinov</a:t>
            </a:r>
            <a:endParaRPr lang="ru-RU" dirty="0"/>
          </a:p>
        </p:txBody>
      </p:sp>
    </p:spTree>
    <p:extLst>
      <p:ext uri="{BB962C8B-B14F-4D97-AF65-F5344CB8AC3E}">
        <p14:creationId xmlns:p14="http://schemas.microsoft.com/office/powerpoint/2010/main" val="29654181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3568"/>
            <a:ext cx="9144000" cy="6854672"/>
          </a:xfrm>
          <a:prstGeom prst="rect">
            <a:avLst/>
          </a:prstGeom>
        </p:spPr>
      </p:pic>
      <p:sp>
        <p:nvSpPr>
          <p:cNvPr id="2" name="Заголовок 1"/>
          <p:cNvSpPr>
            <a:spLocks noGrp="1"/>
          </p:cNvSpPr>
          <p:nvPr>
            <p:ph type="title"/>
          </p:nvPr>
        </p:nvSpPr>
        <p:spPr/>
        <p:txBody>
          <a:bodyPr/>
          <a:lstStyle/>
          <a:p>
            <a:r>
              <a:rPr lang="en-US" dirty="0" smtClean="0"/>
              <a:t>Linear Transmission Effects</a:t>
            </a:r>
            <a:endParaRPr lang="ru-RU" dirty="0"/>
          </a:p>
        </p:txBody>
      </p:sp>
      <p:sp>
        <p:nvSpPr>
          <p:cNvPr id="3" name="Текст 2"/>
          <p:cNvSpPr>
            <a:spLocks noGrp="1"/>
          </p:cNvSpPr>
          <p:nvPr>
            <p:ph type="body" idx="1"/>
          </p:nvPr>
        </p:nvSpPr>
        <p:spPr/>
        <p:txBody>
          <a:bodyPr/>
          <a:lstStyle/>
          <a:p>
            <a:endParaRPr lang="ru-RU"/>
          </a:p>
        </p:txBody>
      </p:sp>
    </p:spTree>
    <p:extLst>
      <p:ext uri="{BB962C8B-B14F-4D97-AF65-F5344CB8AC3E}">
        <p14:creationId xmlns:p14="http://schemas.microsoft.com/office/powerpoint/2010/main" val="119954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Creative Task</a:t>
            </a:r>
            <a:endParaRPr lang="ru-RU" dirty="0"/>
          </a:p>
        </p:txBody>
      </p:sp>
      <p:pic>
        <p:nvPicPr>
          <p:cNvPr id="6" name="Объект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83809" y="1556792"/>
            <a:ext cx="7376383" cy="2232248"/>
          </a:xfrm>
        </p:spPr>
      </p:pic>
      <p:sp>
        <p:nvSpPr>
          <p:cNvPr id="5" name="Объект 4"/>
          <p:cNvSpPr>
            <a:spLocks noGrp="1"/>
          </p:cNvSpPr>
          <p:nvPr>
            <p:ph sz="half" idx="2"/>
          </p:nvPr>
        </p:nvSpPr>
        <p:spPr>
          <a:xfrm>
            <a:off x="462372" y="3861048"/>
            <a:ext cx="8219256" cy="2520280"/>
          </a:xfrm>
        </p:spPr>
        <p:txBody>
          <a:bodyPr anchor="ctr">
            <a:normAutofit/>
          </a:bodyPr>
          <a:lstStyle/>
          <a:p>
            <a:pPr algn="just"/>
            <a:r>
              <a:rPr lang="en-US" dirty="0" smtClean="0"/>
              <a:t>Suppose that you can move one end of the string, and your task is to stop oscillations as fast as possible. What should you do?</a:t>
            </a:r>
          </a:p>
          <a:p>
            <a:pPr algn="just"/>
            <a:r>
              <a:rPr lang="en-US" dirty="0" smtClean="0">
                <a:solidFill>
                  <a:schemeClr val="accent2"/>
                </a:solidFill>
              </a:rPr>
              <a:t>Homework:</a:t>
            </a:r>
            <a:r>
              <a:rPr lang="en-US" dirty="0" smtClean="0"/>
              <a:t> write code and prove the solution.</a:t>
            </a:r>
            <a:endParaRPr lang="ru-RU" dirty="0"/>
          </a:p>
        </p:txBody>
      </p:sp>
    </p:spTree>
    <p:extLst>
      <p:ext uri="{BB962C8B-B14F-4D97-AF65-F5344CB8AC3E}">
        <p14:creationId xmlns:p14="http://schemas.microsoft.com/office/powerpoint/2010/main" val="28006814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Active Noise Cancellation</a:t>
            </a:r>
            <a:endParaRPr lang="ru-RU" dirty="0"/>
          </a:p>
        </p:txBody>
      </p:sp>
      <p:sp>
        <p:nvSpPr>
          <p:cNvPr id="6" name="Объект 5"/>
          <p:cNvSpPr>
            <a:spLocks noGrp="1"/>
          </p:cNvSpPr>
          <p:nvPr>
            <p:ph idx="1"/>
          </p:nvPr>
        </p:nvSpPr>
        <p:spPr/>
        <p:txBody>
          <a:bodyPr anchor="ctr">
            <a:normAutofit fontScale="92500"/>
          </a:bodyPr>
          <a:lstStyle/>
          <a:p>
            <a:pPr algn="just"/>
            <a:r>
              <a:rPr lang="en-US" dirty="0" smtClean="0"/>
              <a:t>The best wave absorber is open window: waves will go through the window and will never return.</a:t>
            </a:r>
          </a:p>
          <a:p>
            <a:pPr algn="just"/>
            <a:r>
              <a:rPr lang="en-US" dirty="0" smtClean="0"/>
              <a:t>How about these fancy headphones with active noise cancellation? We have seen at previous slide that they cannot work…</a:t>
            </a:r>
          </a:p>
          <a:p>
            <a:pPr algn="just"/>
            <a:r>
              <a:rPr lang="en-US" dirty="0" smtClean="0"/>
              <a:t>In fact, active noise cancellation </a:t>
            </a:r>
            <a:r>
              <a:rPr lang="en-US" dirty="0" smtClean="0">
                <a:solidFill>
                  <a:schemeClr val="accent2"/>
                </a:solidFill>
              </a:rPr>
              <a:t>can</a:t>
            </a:r>
            <a:r>
              <a:rPr lang="en-US" dirty="0" smtClean="0"/>
              <a:t> work:</a:t>
            </a:r>
          </a:p>
          <a:p>
            <a:pPr lvl="1" algn="just"/>
            <a:r>
              <a:rPr lang="en-US" dirty="0" smtClean="0"/>
              <a:t>Noise is cancelled in a very limited volume.</a:t>
            </a:r>
          </a:p>
          <a:p>
            <a:pPr lvl="1" algn="just"/>
            <a:r>
              <a:rPr lang="en-US" dirty="0"/>
              <a:t>W</a:t>
            </a:r>
            <a:r>
              <a:rPr lang="en-US" dirty="0" smtClean="0"/>
              <a:t>ave length should me much larger than the size of that volume.</a:t>
            </a:r>
          </a:p>
        </p:txBody>
      </p:sp>
    </p:spTree>
    <p:extLst>
      <p:ext uri="{BB962C8B-B14F-4D97-AF65-F5344CB8AC3E}">
        <p14:creationId xmlns:p14="http://schemas.microsoft.com/office/powerpoint/2010/main" val="20768720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Wave Propagation Direction</a:t>
            </a:r>
            <a:endParaRPr lang="ru-RU" dirty="0"/>
          </a:p>
        </p:txBody>
      </p:sp>
      <p:pic>
        <p:nvPicPr>
          <p:cNvPr id="6" name="Объект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022169"/>
            <a:ext cx="4038600" cy="3682024"/>
          </a:xfrm>
        </p:spPr>
      </p:pic>
      <p:sp>
        <p:nvSpPr>
          <p:cNvPr id="5" name="Объект 4"/>
          <p:cNvSpPr>
            <a:spLocks noGrp="1"/>
          </p:cNvSpPr>
          <p:nvPr>
            <p:ph sz="half" idx="2"/>
          </p:nvPr>
        </p:nvSpPr>
        <p:spPr/>
        <p:txBody>
          <a:bodyPr anchor="ctr"/>
          <a:lstStyle/>
          <a:p>
            <a:pPr algn="just"/>
            <a:r>
              <a:rPr lang="en-US" dirty="0" smtClean="0"/>
              <a:t>How does the wave know where should it go?</a:t>
            </a:r>
          </a:p>
          <a:p>
            <a:pPr algn="just"/>
            <a:r>
              <a:rPr lang="en-US" dirty="0" smtClean="0"/>
              <a:t>Does it remember the position of its source?</a:t>
            </a:r>
          </a:p>
        </p:txBody>
      </p:sp>
    </p:spTree>
    <p:extLst>
      <p:ext uri="{BB962C8B-B14F-4D97-AF65-F5344CB8AC3E}">
        <p14:creationId xmlns:p14="http://schemas.microsoft.com/office/powerpoint/2010/main" val="23084439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Wavefronts</a:t>
            </a:r>
            <a:endParaRPr lang="ru-RU"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04962" y="2167731"/>
            <a:ext cx="1743075" cy="3390900"/>
          </a:xfrm>
        </p:spPr>
      </p:pic>
      <p:sp>
        <p:nvSpPr>
          <p:cNvPr id="4" name="Объект 3"/>
          <p:cNvSpPr>
            <a:spLocks noGrp="1"/>
          </p:cNvSpPr>
          <p:nvPr>
            <p:ph sz="half" idx="2"/>
          </p:nvPr>
        </p:nvSpPr>
        <p:spPr/>
        <p:txBody>
          <a:bodyPr anchor="ctr">
            <a:normAutofit fontScale="92500" lnSpcReduction="20000"/>
          </a:bodyPr>
          <a:lstStyle/>
          <a:p>
            <a:pPr algn="just"/>
            <a:r>
              <a:rPr lang="en-US" dirty="0" smtClean="0"/>
              <a:t>A </a:t>
            </a:r>
            <a:r>
              <a:rPr lang="en-US" dirty="0" smtClean="0">
                <a:solidFill>
                  <a:schemeClr val="accent2"/>
                </a:solidFill>
              </a:rPr>
              <a:t>wavefront</a:t>
            </a:r>
            <a:r>
              <a:rPr lang="en-US" dirty="0" smtClean="0"/>
              <a:t> is the locus of points having the same phase.</a:t>
            </a:r>
          </a:p>
          <a:p>
            <a:pPr algn="just"/>
            <a:r>
              <a:rPr lang="en-US" dirty="0" smtClean="0"/>
              <a:t>Wavefronts are defined only in simple wave propagation scenarios.</a:t>
            </a:r>
          </a:p>
          <a:p>
            <a:pPr algn="just"/>
            <a:r>
              <a:rPr lang="en-US" dirty="0" smtClean="0"/>
              <a:t>They can be used to see how the wave is moving.</a:t>
            </a:r>
          </a:p>
          <a:p>
            <a:pPr algn="just"/>
            <a:r>
              <a:rPr lang="en-US" dirty="0" smtClean="0"/>
              <a:t>When we follow waves on water by our eyes, we follow wavefronts, not water “particles”</a:t>
            </a:r>
            <a:endParaRPr lang="ru-RU" dirty="0"/>
          </a:p>
        </p:txBody>
      </p:sp>
    </p:spTree>
    <p:extLst>
      <p:ext uri="{BB962C8B-B14F-4D97-AF65-F5344CB8AC3E}">
        <p14:creationId xmlns:p14="http://schemas.microsoft.com/office/powerpoint/2010/main" val="81775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Wave Itself is Its Source</a:t>
            </a:r>
            <a:endParaRPr lang="ru-RU"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30927" y="1600200"/>
            <a:ext cx="3491145" cy="4525963"/>
          </a:xfrm>
        </p:spPr>
      </p:pic>
      <p:sp>
        <p:nvSpPr>
          <p:cNvPr id="4" name="Объект 3"/>
          <p:cNvSpPr>
            <a:spLocks noGrp="1"/>
          </p:cNvSpPr>
          <p:nvPr>
            <p:ph sz="half" idx="2"/>
          </p:nvPr>
        </p:nvSpPr>
        <p:spPr/>
        <p:txBody>
          <a:bodyPr anchor="ctr">
            <a:normAutofit/>
          </a:bodyPr>
          <a:lstStyle/>
          <a:p>
            <a:pPr algn="just"/>
            <a:r>
              <a:rPr lang="en-US" dirty="0" smtClean="0"/>
              <a:t>Wave points constantly retransmit waves in all directions.</a:t>
            </a:r>
          </a:p>
          <a:p>
            <a:pPr algn="just"/>
            <a:r>
              <a:rPr lang="en-US" dirty="0" smtClean="0"/>
              <a:t>Because of phase shift between neighboring wavefronts such retra­nsmitted waves form </a:t>
            </a:r>
            <a:r>
              <a:rPr lang="en-US" dirty="0" smtClean="0">
                <a:solidFill>
                  <a:schemeClr val="accent2"/>
                </a:solidFill>
              </a:rPr>
              <a:t>interference pattern</a:t>
            </a:r>
            <a:r>
              <a:rPr lang="en-US" dirty="0" smtClean="0"/>
              <a:t> which looks like moving or expanding wave</a:t>
            </a:r>
            <a:endParaRPr lang="ru-RU" dirty="0"/>
          </a:p>
        </p:txBody>
      </p:sp>
    </p:spTree>
    <p:extLst>
      <p:ext uri="{BB962C8B-B14F-4D97-AF65-F5344CB8AC3E}">
        <p14:creationId xmlns:p14="http://schemas.microsoft.com/office/powerpoint/2010/main" val="2778746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Interference</a:t>
            </a:r>
            <a:endParaRPr lang="ru-RU"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39552" y="1958181"/>
            <a:ext cx="3810000" cy="3810000"/>
          </a:xfrm>
        </p:spPr>
      </p:pic>
      <p:sp>
        <p:nvSpPr>
          <p:cNvPr id="4" name="Объект 3"/>
          <p:cNvSpPr>
            <a:spLocks noGrp="1"/>
          </p:cNvSpPr>
          <p:nvPr>
            <p:ph sz="half" idx="2"/>
          </p:nvPr>
        </p:nvSpPr>
        <p:spPr>
          <a:xfrm>
            <a:off x="4648200" y="1600200"/>
            <a:ext cx="4038600" cy="4525963"/>
          </a:xfrm>
        </p:spPr>
        <p:txBody>
          <a:bodyPr anchor="ctr">
            <a:normAutofit fontScale="92500" lnSpcReduction="20000"/>
          </a:bodyPr>
          <a:lstStyle/>
          <a:p>
            <a:pPr algn="just"/>
            <a:r>
              <a:rPr lang="en-US" dirty="0" smtClean="0"/>
              <a:t>Interference pattern is formed when </a:t>
            </a:r>
            <a:r>
              <a:rPr lang="en-US" dirty="0" smtClean="0">
                <a:solidFill>
                  <a:schemeClr val="accent2"/>
                </a:solidFill>
              </a:rPr>
              <a:t>coherent</a:t>
            </a:r>
            <a:r>
              <a:rPr lang="en-US" dirty="0" smtClean="0"/>
              <a:t> waves of the same frequency overlap each </a:t>
            </a:r>
            <a:r>
              <a:rPr lang="en-US" dirty="0" smtClean="0"/>
              <a:t>other.</a:t>
            </a:r>
            <a:endParaRPr lang="en-US" dirty="0" smtClean="0"/>
          </a:p>
          <a:p>
            <a:pPr algn="just"/>
            <a:r>
              <a:rPr lang="en-US" dirty="0" smtClean="0"/>
              <a:t>Waves are coherent when they have same frequen­cies and constant phase difference.</a:t>
            </a:r>
          </a:p>
          <a:p>
            <a:pPr algn="just"/>
            <a:r>
              <a:rPr lang="en-US" dirty="0" smtClean="0"/>
              <a:t>Non-coherent wave do not form stable interfe­rence patterns.</a:t>
            </a:r>
            <a:endParaRPr lang="ru-RU" dirty="0"/>
          </a:p>
        </p:txBody>
      </p:sp>
    </p:spTree>
    <p:extLst>
      <p:ext uri="{BB962C8B-B14F-4D97-AF65-F5344CB8AC3E}">
        <p14:creationId xmlns:p14="http://schemas.microsoft.com/office/powerpoint/2010/main" val="1601511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Interference – Good or Bad?</a:t>
            </a:r>
            <a:endParaRPr lang="ru-RU" dirty="0"/>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394774" y="1196752"/>
            <a:ext cx="6354452" cy="3048307"/>
          </a:xfrm>
        </p:spPr>
      </p:pic>
      <p:sp>
        <p:nvSpPr>
          <p:cNvPr id="4" name="Объект 3"/>
          <p:cNvSpPr>
            <a:spLocks noGrp="1"/>
          </p:cNvSpPr>
          <p:nvPr>
            <p:ph sz="half" idx="2"/>
          </p:nvPr>
        </p:nvSpPr>
        <p:spPr>
          <a:xfrm>
            <a:off x="611560" y="4365104"/>
            <a:ext cx="8075240" cy="1761059"/>
          </a:xfrm>
        </p:spPr>
        <p:txBody>
          <a:bodyPr anchor="ctr">
            <a:normAutofit fontScale="70000" lnSpcReduction="20000"/>
          </a:bodyPr>
          <a:lstStyle/>
          <a:p>
            <a:pPr algn="just"/>
            <a:r>
              <a:rPr lang="en-US" dirty="0" smtClean="0"/>
              <a:t>Due to interference you can get zero signal strength even in direct visibility of cell tower (</a:t>
            </a:r>
            <a:r>
              <a:rPr lang="en-US" dirty="0" smtClean="0">
                <a:solidFill>
                  <a:schemeClr val="accent2"/>
                </a:solidFill>
              </a:rPr>
              <a:t>destructive interference</a:t>
            </a:r>
            <a:r>
              <a:rPr lang="en-US" dirty="0" smtClean="0"/>
              <a:t>).</a:t>
            </a:r>
          </a:p>
          <a:p>
            <a:pPr algn="just"/>
            <a:r>
              <a:rPr lang="en-US" dirty="0" smtClean="0"/>
              <a:t>Typical size of interference patterns is similar to wavelength.  Wavelength for 2GHz signal is 15 centimeters.</a:t>
            </a:r>
          </a:p>
          <a:p>
            <a:pPr algn="just"/>
            <a:r>
              <a:rPr lang="en-US" dirty="0" smtClean="0"/>
              <a:t>Transmitters can use multiple antennas to increase bandwidth by means of </a:t>
            </a:r>
            <a:r>
              <a:rPr lang="en-US" dirty="0" smtClean="0">
                <a:solidFill>
                  <a:schemeClr val="accent2"/>
                </a:solidFill>
              </a:rPr>
              <a:t>constructive interference</a:t>
            </a:r>
            <a:r>
              <a:rPr lang="en-US" dirty="0"/>
              <a:t>.</a:t>
            </a:r>
            <a:endParaRPr lang="en-US" dirty="0" smtClean="0"/>
          </a:p>
        </p:txBody>
      </p:sp>
    </p:spTree>
    <p:extLst>
      <p:ext uri="{BB962C8B-B14F-4D97-AF65-F5344CB8AC3E}">
        <p14:creationId xmlns:p14="http://schemas.microsoft.com/office/powerpoint/2010/main" val="1150348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Diffraction</a:t>
            </a:r>
            <a:endParaRPr lang="ru-RU" dirty="0"/>
          </a:p>
        </p:txBody>
      </p:sp>
      <p:sp>
        <p:nvSpPr>
          <p:cNvPr id="4" name="Объект 3"/>
          <p:cNvSpPr>
            <a:spLocks noGrp="1"/>
          </p:cNvSpPr>
          <p:nvPr>
            <p:ph sz="half" idx="2"/>
          </p:nvPr>
        </p:nvSpPr>
        <p:spPr/>
        <p:txBody>
          <a:bodyPr anchor="ctr"/>
          <a:lstStyle/>
          <a:p>
            <a:pPr algn="just"/>
            <a:r>
              <a:rPr lang="en-US" dirty="0">
                <a:solidFill>
                  <a:schemeClr val="accent2"/>
                </a:solidFill>
              </a:rPr>
              <a:t>Diffraction</a:t>
            </a:r>
            <a:r>
              <a:rPr lang="en-US" dirty="0"/>
              <a:t> </a:t>
            </a:r>
            <a:r>
              <a:rPr lang="en-US" dirty="0" smtClean="0"/>
              <a:t>occurs </a:t>
            </a:r>
            <a:r>
              <a:rPr lang="en-US" dirty="0"/>
              <a:t>when a wave encounters an </a:t>
            </a:r>
            <a:r>
              <a:rPr lang="en-US" dirty="0" smtClean="0"/>
              <a:t>obstacle.</a:t>
            </a:r>
          </a:p>
          <a:p>
            <a:pPr algn="just"/>
            <a:r>
              <a:rPr lang="en-US" dirty="0"/>
              <a:t>Diffraction can be expla­ined by interference of the wave with </a:t>
            </a:r>
            <a:r>
              <a:rPr lang="en-US" dirty="0" smtClean="0"/>
              <a:t>itself.</a:t>
            </a:r>
            <a:endParaRPr lang="ru-RU" dirty="0"/>
          </a:p>
        </p:txBody>
      </p:sp>
      <p:pic>
        <p:nvPicPr>
          <p:cNvPr id="10" name="Рисунок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3760023"/>
            <a:ext cx="3816424" cy="2579796"/>
          </a:xfrm>
          <a:prstGeom prst="rect">
            <a:avLst/>
          </a:prstGeom>
        </p:spPr>
      </p:pic>
      <p:pic>
        <p:nvPicPr>
          <p:cNvPr id="12" name="Объект 11"/>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428464" y="1437838"/>
            <a:ext cx="4038600" cy="2323927"/>
          </a:xfrm>
        </p:spPr>
      </p:pic>
    </p:spTree>
    <p:extLst>
      <p:ext uri="{BB962C8B-B14F-4D97-AF65-F5344CB8AC3E}">
        <p14:creationId xmlns:p14="http://schemas.microsoft.com/office/powerpoint/2010/main" val="5204074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sz="3800" dirty="0" smtClean="0"/>
              <a:t>Diffraction and Interference</a:t>
            </a:r>
            <a:br>
              <a:rPr lang="en-US" sz="3800" dirty="0" smtClean="0"/>
            </a:br>
            <a:r>
              <a:rPr lang="en-US" sz="3800" dirty="0" smtClean="0"/>
              <a:t>Always Appear Together</a:t>
            </a:r>
            <a:endParaRPr lang="ru-RU" sz="3800"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51515" y="1600200"/>
            <a:ext cx="3649969" cy="4525963"/>
          </a:xfrm>
        </p:spPr>
      </p:pic>
      <p:pic>
        <p:nvPicPr>
          <p:cNvPr id="6" name="Объект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92579" y="1600200"/>
            <a:ext cx="3349842" cy="4525963"/>
          </a:xfrm>
        </p:spPr>
      </p:pic>
    </p:spTree>
    <p:extLst>
      <p:ext uri="{BB962C8B-B14F-4D97-AF65-F5344CB8AC3E}">
        <p14:creationId xmlns:p14="http://schemas.microsoft.com/office/powerpoint/2010/main" val="4346532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7464"/>
            <a:ext cx="9144000" cy="5715000"/>
          </a:xfrm>
          <a:prstGeom prst="rect">
            <a:avLst/>
          </a:prstGeom>
        </p:spPr>
      </p:pic>
      <p:sp>
        <p:nvSpPr>
          <p:cNvPr id="4" name="Заголовок 3"/>
          <p:cNvSpPr>
            <a:spLocks noGrp="1"/>
          </p:cNvSpPr>
          <p:nvPr>
            <p:ph type="title"/>
          </p:nvPr>
        </p:nvSpPr>
        <p:spPr/>
        <p:txBody>
          <a:bodyPr/>
          <a:lstStyle/>
          <a:p>
            <a:r>
              <a:rPr lang="en-US" dirty="0" smtClean="0"/>
              <a:t>Waves</a:t>
            </a:r>
            <a:endParaRPr lang="ru-RU" dirty="0"/>
          </a:p>
        </p:txBody>
      </p:sp>
      <p:sp>
        <p:nvSpPr>
          <p:cNvPr id="5" name="Подзаголовок 4"/>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24115164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Diffraction</a:t>
            </a:r>
            <a:r>
              <a:rPr lang="en-US" dirty="0"/>
              <a:t> – Good or Bad?</a:t>
            </a:r>
            <a:endParaRPr lang="ru-RU" dirty="0"/>
          </a:p>
        </p:txBody>
      </p:sp>
      <p:sp>
        <p:nvSpPr>
          <p:cNvPr id="6" name="Объект 5"/>
          <p:cNvSpPr>
            <a:spLocks noGrp="1"/>
          </p:cNvSpPr>
          <p:nvPr>
            <p:ph idx="1"/>
          </p:nvPr>
        </p:nvSpPr>
        <p:spPr/>
        <p:txBody>
          <a:bodyPr anchor="ctr"/>
          <a:lstStyle/>
          <a:p>
            <a:pPr algn="just"/>
            <a:r>
              <a:rPr lang="en-US" dirty="0" smtClean="0"/>
              <a:t>In radio engineering diffraction is mostly good, since it allows having signal reception even without direct visibility of the transmitter.</a:t>
            </a:r>
          </a:p>
          <a:p>
            <a:pPr algn="just"/>
            <a:r>
              <a:rPr lang="en-US" dirty="0" smtClean="0"/>
              <a:t>Nevertheless photographers hate diffraction, since it reduces sharpness of their images.</a:t>
            </a:r>
          </a:p>
          <a:p>
            <a:pPr algn="just"/>
            <a:r>
              <a:rPr lang="en-US" dirty="0" smtClean="0"/>
              <a:t>In microscopy diffraction limits the size of objects that can be viewed in optical microscope.</a:t>
            </a:r>
          </a:p>
        </p:txBody>
      </p:sp>
    </p:spTree>
    <p:extLst>
      <p:ext uri="{BB962C8B-B14F-4D97-AF65-F5344CB8AC3E}">
        <p14:creationId xmlns:p14="http://schemas.microsoft.com/office/powerpoint/2010/main" val="6175507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Reciprocity</a:t>
            </a:r>
            <a:endParaRPr lang="ru-RU" dirty="0"/>
          </a:p>
        </p:txBody>
      </p:sp>
      <p:sp>
        <p:nvSpPr>
          <p:cNvPr id="3" name="Объект 2"/>
          <p:cNvSpPr>
            <a:spLocks noGrp="1"/>
          </p:cNvSpPr>
          <p:nvPr>
            <p:ph idx="1"/>
          </p:nvPr>
        </p:nvSpPr>
        <p:spPr/>
        <p:txBody>
          <a:bodyPr anchor="ctr">
            <a:normAutofit lnSpcReduction="10000"/>
          </a:bodyPr>
          <a:lstStyle/>
          <a:p>
            <a:pPr algn="just"/>
            <a:r>
              <a:rPr lang="en-US" dirty="0" smtClean="0">
                <a:solidFill>
                  <a:schemeClr val="accent2"/>
                </a:solidFill>
              </a:rPr>
              <a:t>Reciprocity</a:t>
            </a:r>
            <a:r>
              <a:rPr lang="en-US" dirty="0" smtClean="0"/>
              <a:t> of waves is their ability to travel the same path in both directions.</a:t>
            </a:r>
          </a:p>
          <a:p>
            <a:pPr algn="just"/>
            <a:r>
              <a:rPr lang="en-US" dirty="0" smtClean="0"/>
              <a:t>If you “reverse in time” the wave propagation process, then you still have correct solution to the wave equation. That is because it has second derivative on time.</a:t>
            </a:r>
          </a:p>
          <a:p>
            <a:pPr algn="just"/>
            <a:r>
              <a:rPr lang="en-US" dirty="0" smtClean="0"/>
              <a:t>Reciprocity is important feature of waves transferred in linear media.</a:t>
            </a:r>
          </a:p>
          <a:p>
            <a:pPr algn="just"/>
            <a:r>
              <a:rPr lang="en-US" dirty="0" smtClean="0"/>
              <a:t>Lossy medium is not reciprocal.</a:t>
            </a:r>
            <a:endParaRPr lang="ru-RU" dirty="0"/>
          </a:p>
        </p:txBody>
      </p:sp>
    </p:spTree>
    <p:extLst>
      <p:ext uri="{BB962C8B-B14F-4D97-AF65-F5344CB8AC3E}">
        <p14:creationId xmlns:p14="http://schemas.microsoft.com/office/powerpoint/2010/main" val="15201515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Reciprocity Illustration</a:t>
            </a:r>
            <a:endParaRPr lang="ru-RU"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4691" y="1600200"/>
            <a:ext cx="6034617" cy="4525963"/>
          </a:xfrm>
        </p:spPr>
      </p:pic>
    </p:spTree>
    <p:extLst>
      <p:ext uri="{BB962C8B-B14F-4D97-AF65-F5344CB8AC3E}">
        <p14:creationId xmlns:p14="http://schemas.microsoft.com/office/powerpoint/2010/main" val="2912171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Reciprocity</a:t>
            </a:r>
            <a:r>
              <a:rPr lang="en-US" dirty="0"/>
              <a:t> – Good or Bad?</a:t>
            </a:r>
            <a:r>
              <a:rPr lang="en-US" dirty="0" smtClean="0"/>
              <a:t> </a:t>
            </a:r>
            <a:endParaRPr lang="ru-RU" dirty="0"/>
          </a:p>
        </p:txBody>
      </p:sp>
      <p:sp>
        <p:nvSpPr>
          <p:cNvPr id="5" name="Объект 4"/>
          <p:cNvSpPr>
            <a:spLocks noGrp="1"/>
          </p:cNvSpPr>
          <p:nvPr>
            <p:ph sz="half" idx="2"/>
          </p:nvPr>
        </p:nvSpPr>
        <p:spPr>
          <a:xfrm>
            <a:off x="899592" y="4653136"/>
            <a:ext cx="7787208" cy="1473027"/>
          </a:xfrm>
        </p:spPr>
        <p:txBody>
          <a:bodyPr anchor="ctr">
            <a:normAutofit/>
          </a:bodyPr>
          <a:lstStyle/>
          <a:p>
            <a:pPr marL="0" indent="0" algn="just">
              <a:buNone/>
            </a:pPr>
            <a:r>
              <a:rPr lang="en-US" dirty="0"/>
              <a:t>Reciprocity allows efficient double-sided communi­cation by transmitting the signal in reverse direction to received </a:t>
            </a:r>
            <a:r>
              <a:rPr lang="en-US" dirty="0" smtClean="0"/>
              <a:t>signal (multiple antennas needed).</a:t>
            </a:r>
            <a:endParaRPr lang="ru-RU" dirty="0"/>
          </a:p>
        </p:txBody>
      </p:sp>
      <p:pic>
        <p:nvPicPr>
          <p:cNvPr id="8" name="Объект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510122" y="1265093"/>
            <a:ext cx="6123756" cy="3388043"/>
          </a:xfrm>
        </p:spPr>
      </p:pic>
    </p:spTree>
    <p:extLst>
      <p:ext uri="{BB962C8B-B14F-4D97-AF65-F5344CB8AC3E}">
        <p14:creationId xmlns:p14="http://schemas.microsoft.com/office/powerpoint/2010/main" val="20373325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800" dirty="0" smtClean="0"/>
              <a:t>Spectrum as a Way to Understand Waves</a:t>
            </a:r>
            <a:endParaRPr lang="ru-RU" sz="3800" dirty="0"/>
          </a:p>
        </p:txBody>
      </p:sp>
      <p:sp>
        <p:nvSpPr>
          <p:cNvPr id="3" name="Объект 2"/>
          <p:cNvSpPr>
            <a:spLocks noGrp="1"/>
          </p:cNvSpPr>
          <p:nvPr>
            <p:ph idx="1"/>
          </p:nvPr>
        </p:nvSpPr>
        <p:spPr>
          <a:xfrm>
            <a:off x="457200" y="1600200"/>
            <a:ext cx="8229600" cy="4925144"/>
          </a:xfrm>
        </p:spPr>
        <p:txBody>
          <a:bodyPr anchor="ctr">
            <a:normAutofit fontScale="77500" lnSpcReduction="20000"/>
          </a:bodyPr>
          <a:lstStyle/>
          <a:p>
            <a:pPr marL="0" indent="0" algn="just">
              <a:buNone/>
            </a:pPr>
            <a:r>
              <a:rPr lang="en-US" dirty="0" smtClean="0"/>
              <a:t>Although you can transmit signal of arbitrary shape (for example, rectangular waves instead of sinusoid), the best way to understand waves is to think of any signal as of </a:t>
            </a:r>
            <a:r>
              <a:rPr lang="en-US" dirty="0" smtClean="0">
                <a:solidFill>
                  <a:schemeClr val="accent2"/>
                </a:solidFill>
              </a:rPr>
              <a:t>sum of sinusoidal waves</a:t>
            </a:r>
            <a:r>
              <a:rPr lang="en-US" dirty="0" smtClean="0"/>
              <a:t>:</a:t>
            </a:r>
          </a:p>
          <a:p>
            <a:pPr algn="just"/>
            <a:r>
              <a:rPr lang="en-US" dirty="0" smtClean="0"/>
              <a:t>Different frequencies have different diffraction and interference patterns. So, harmonics of your transmitted signal may be received with different attenuation and phase offsets.</a:t>
            </a:r>
          </a:p>
          <a:p>
            <a:pPr algn="just"/>
            <a:r>
              <a:rPr lang="en-US" dirty="0">
                <a:solidFill>
                  <a:schemeClr val="accent2"/>
                </a:solidFill>
              </a:rPr>
              <a:t>D</a:t>
            </a:r>
            <a:r>
              <a:rPr lang="en-US" dirty="0" smtClean="0">
                <a:solidFill>
                  <a:schemeClr val="accent2"/>
                </a:solidFill>
              </a:rPr>
              <a:t>ispersion</a:t>
            </a:r>
            <a:r>
              <a:rPr lang="en-US" dirty="0" smtClean="0"/>
              <a:t>: different frequencies may travel with different speeds.</a:t>
            </a:r>
          </a:p>
          <a:p>
            <a:pPr algn="just"/>
            <a:r>
              <a:rPr lang="en-US" dirty="0" smtClean="0"/>
              <a:t>Shapes of transmit and receive antennas and corresponding electronic circuits  are optimized for specific ranges of frequencies.</a:t>
            </a:r>
          </a:p>
          <a:p>
            <a:pPr algn="just"/>
            <a:r>
              <a:rPr lang="en-US" dirty="0" smtClean="0"/>
              <a:t>Usage of radio waves is licensed by frequency ranges.</a:t>
            </a:r>
            <a:endParaRPr lang="ru-RU" dirty="0"/>
          </a:p>
        </p:txBody>
      </p:sp>
    </p:spTree>
    <p:extLst>
      <p:ext uri="{BB962C8B-B14F-4D97-AF65-F5344CB8AC3E}">
        <p14:creationId xmlns:p14="http://schemas.microsoft.com/office/powerpoint/2010/main" val="38550488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1960" y="0"/>
            <a:ext cx="4949389" cy="4962676"/>
          </a:xfrm>
          <a:prstGeom prst="rect">
            <a:avLst/>
          </a:prstGeom>
        </p:spPr>
      </p:pic>
      <p:sp>
        <p:nvSpPr>
          <p:cNvPr id="4" name="Заголовок 3"/>
          <p:cNvSpPr>
            <a:spLocks noGrp="1"/>
          </p:cNvSpPr>
          <p:nvPr>
            <p:ph type="title"/>
          </p:nvPr>
        </p:nvSpPr>
        <p:spPr/>
        <p:txBody>
          <a:bodyPr/>
          <a:lstStyle/>
          <a:p>
            <a:r>
              <a:rPr lang="en-US" dirty="0" smtClean="0"/>
              <a:t>Non-Linear Effects</a:t>
            </a:r>
            <a:endParaRPr lang="ru-RU" dirty="0"/>
          </a:p>
        </p:txBody>
      </p:sp>
      <p:sp>
        <p:nvSpPr>
          <p:cNvPr id="5" name="Текст 4"/>
          <p:cNvSpPr>
            <a:spLocks noGrp="1"/>
          </p:cNvSpPr>
          <p:nvPr>
            <p:ph type="body" idx="1"/>
          </p:nvPr>
        </p:nvSpPr>
        <p:spPr/>
        <p:txBody>
          <a:bodyPr/>
          <a:lstStyle/>
          <a:p>
            <a:endParaRPr lang="ru-RU"/>
          </a:p>
        </p:txBody>
      </p:sp>
    </p:spTree>
    <p:extLst>
      <p:ext uri="{BB962C8B-B14F-4D97-AF65-F5344CB8AC3E}">
        <p14:creationId xmlns:p14="http://schemas.microsoft.com/office/powerpoint/2010/main" val="18419181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Non-Linear Effects</a:t>
            </a:r>
            <a:endParaRPr lang="ru-RU" dirty="0"/>
          </a:p>
        </p:txBody>
      </p:sp>
      <p:sp>
        <p:nvSpPr>
          <p:cNvPr id="5" name="Объект 4"/>
          <p:cNvSpPr>
            <a:spLocks noGrp="1"/>
          </p:cNvSpPr>
          <p:nvPr>
            <p:ph idx="1"/>
          </p:nvPr>
        </p:nvSpPr>
        <p:spPr/>
        <p:txBody>
          <a:bodyPr anchor="ctr"/>
          <a:lstStyle/>
          <a:p>
            <a:r>
              <a:rPr lang="en-US" dirty="0" smtClean="0"/>
              <a:t>Lossy media.</a:t>
            </a:r>
          </a:p>
          <a:p>
            <a:r>
              <a:rPr lang="en-US" dirty="0" smtClean="0"/>
              <a:t>Intermodulation.</a:t>
            </a:r>
          </a:p>
          <a:p>
            <a:r>
              <a:rPr lang="en-US" dirty="0" smtClean="0"/>
              <a:t>Nonlinear signal amplification.</a:t>
            </a:r>
          </a:p>
          <a:p>
            <a:endParaRPr lang="ru-RU" dirty="0"/>
          </a:p>
        </p:txBody>
      </p:sp>
    </p:spTree>
    <p:extLst>
      <p:ext uri="{BB962C8B-B14F-4D97-AF65-F5344CB8AC3E}">
        <p14:creationId xmlns:p14="http://schemas.microsoft.com/office/powerpoint/2010/main" val="7805805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dirty="0"/>
              <a:t>Rusty </a:t>
            </a:r>
            <a:r>
              <a:rPr lang="en-US" dirty="0" smtClean="0"/>
              <a:t>Bolt </a:t>
            </a:r>
            <a:r>
              <a:rPr lang="en-US" dirty="0"/>
              <a:t>E</a:t>
            </a:r>
            <a:r>
              <a:rPr lang="en-US" dirty="0" smtClean="0"/>
              <a:t>ffect</a:t>
            </a:r>
            <a:endParaRPr lang="ru-RU" dirty="0"/>
          </a:p>
        </p:txBody>
      </p:sp>
      <p:sp>
        <p:nvSpPr>
          <p:cNvPr id="3" name="Объект 2"/>
          <p:cNvSpPr>
            <a:spLocks noGrp="1"/>
          </p:cNvSpPr>
          <p:nvPr>
            <p:ph sz="half" idx="1"/>
          </p:nvPr>
        </p:nvSpPr>
        <p:spPr/>
        <p:txBody>
          <a:bodyPr anchor="ctr">
            <a:normAutofit/>
          </a:bodyPr>
          <a:lstStyle/>
          <a:p>
            <a:pPr algn="just"/>
            <a:r>
              <a:rPr lang="en-US" sz="2600" dirty="0"/>
              <a:t>Oxide layer between dif­ferent metals may act as a diode</a:t>
            </a:r>
            <a:r>
              <a:rPr lang="en-US" sz="2600" dirty="0" smtClean="0"/>
              <a:t>.</a:t>
            </a:r>
          </a:p>
          <a:p>
            <a:pPr algn="just"/>
            <a:r>
              <a:rPr lang="en-US" sz="2600" dirty="0" smtClean="0"/>
              <a:t>This leads to frequencies. </a:t>
            </a:r>
            <a:endParaRPr lang="en-US" sz="2600" dirty="0"/>
          </a:p>
          <a:p>
            <a:pPr algn="just"/>
            <a:r>
              <a:rPr lang="en-US" sz="2600" dirty="0" smtClean="0"/>
              <a:t>This is an example of </a:t>
            </a:r>
            <a:r>
              <a:rPr lang="en-US" sz="2600" dirty="0" smtClean="0">
                <a:solidFill>
                  <a:schemeClr val="accent2"/>
                </a:solidFill>
              </a:rPr>
              <a:t>passive intermodulation</a:t>
            </a:r>
            <a:r>
              <a:rPr lang="en-US" sz="2600" dirty="0" smtClean="0"/>
              <a:t>.</a:t>
            </a:r>
          </a:p>
        </p:txBody>
      </p:sp>
      <p:pic>
        <p:nvPicPr>
          <p:cNvPr id="5" name="Объект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62500" y="1958181"/>
            <a:ext cx="3810000" cy="3810000"/>
          </a:xfrm>
        </p:spPr>
      </p:pic>
    </p:spTree>
    <p:extLst>
      <p:ext uri="{BB962C8B-B14F-4D97-AF65-F5344CB8AC3E}">
        <p14:creationId xmlns:p14="http://schemas.microsoft.com/office/powerpoint/2010/main" val="32078373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Nonlinear System</a:t>
            </a:r>
            <a:r>
              <a:rPr lang="en-US" dirty="0"/>
              <a:t> – </a:t>
            </a:r>
            <a:r>
              <a:rPr lang="en-US" dirty="0" smtClean="0"/>
              <a:t>Some Math</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62500" lnSpcReduction="20000"/>
              </a:bodyPr>
              <a:lstStyle/>
              <a:p>
                <a:pPr marL="0" indent="0">
                  <a:buNone/>
                </a:pPr>
                <a:r>
                  <a:rPr lang="en-US" dirty="0" smtClean="0"/>
                  <a:t>Harmonic wave of frequency </a:t>
                </a:r>
                <a14:m>
                  <m:oMath xmlns:m="http://schemas.openxmlformats.org/officeDocument/2006/math">
                    <m:r>
                      <a:rPr lang="en-US" b="0" i="1" smtClean="0">
                        <a:latin typeface="Cambria Math"/>
                      </a:rPr>
                      <m:t>𝑓</m:t>
                    </m:r>
                  </m:oMath>
                </a14:m>
                <a:r>
                  <a:rPr lang="en-US" dirty="0" smtClean="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𝑢</m:t>
                      </m:r>
                      <m:d>
                        <m:dPr>
                          <m:ctrlPr>
                            <a:rPr lang="en-US" b="0" i="1" smtClean="0">
                              <a:latin typeface="Cambria Math"/>
                            </a:rPr>
                          </m:ctrlPr>
                        </m:dPr>
                        <m:e>
                          <m:r>
                            <a:rPr lang="en-US" b="0" i="1" smtClean="0">
                              <a:latin typeface="Cambria Math"/>
                            </a:rPr>
                            <m:t>𝑡</m:t>
                          </m:r>
                        </m:e>
                      </m:d>
                      <m:r>
                        <a:rPr lang="en-US" b="0" i="1" smtClean="0">
                          <a:latin typeface="Cambria Math"/>
                        </a:rPr>
                        <m:t>=</m:t>
                      </m:r>
                      <m:r>
                        <a:rPr lang="en-US" b="0" i="1" smtClean="0">
                          <a:latin typeface="Cambria Math"/>
                        </a:rPr>
                        <m:t>𝑎</m:t>
                      </m:r>
                      <m:func>
                        <m:funcPr>
                          <m:ctrlPr>
                            <a:rPr lang="en-US" b="0" i="1" smtClean="0">
                              <a:latin typeface="Cambria Math"/>
                            </a:rPr>
                          </m:ctrlPr>
                        </m:funcPr>
                        <m:fName>
                          <m:r>
                            <m:rPr>
                              <m:sty m:val="p"/>
                            </m:rPr>
                            <a:rPr lang="en-US" b="0" i="0" smtClean="0">
                              <a:latin typeface="Cambria Math"/>
                            </a:rPr>
                            <m:t>sin</m:t>
                          </m:r>
                        </m:fName>
                        <m:e>
                          <m:d>
                            <m:dPr>
                              <m:ctrlPr>
                                <a:rPr lang="en-US" b="0" i="1" smtClean="0">
                                  <a:latin typeface="Cambria Math"/>
                                </a:rPr>
                              </m:ctrlPr>
                            </m:dPr>
                            <m:e>
                              <m:r>
                                <a:rPr lang="en-US" b="0" i="1" smtClean="0">
                                  <a:latin typeface="Cambria Math"/>
                                </a:rPr>
                                <m:t>2</m:t>
                              </m:r>
                              <m:r>
                                <a:rPr lang="en-US" b="0" i="1" smtClean="0">
                                  <a:latin typeface="Cambria Math"/>
                                  <a:ea typeface="Cambria Math"/>
                                </a:rPr>
                                <m:t>𝜋</m:t>
                              </m:r>
                              <m:r>
                                <a:rPr lang="en-US" b="0" i="1" smtClean="0">
                                  <a:latin typeface="Cambria Math"/>
                                  <a:ea typeface="Cambria Math"/>
                                </a:rPr>
                                <m:t>⋅</m:t>
                              </m:r>
                              <m:r>
                                <a:rPr lang="en-US" b="0" i="1" smtClean="0">
                                  <a:latin typeface="Cambria Math"/>
                                  <a:ea typeface="Cambria Math"/>
                                </a:rPr>
                                <m:t>𝑓</m:t>
                              </m:r>
                              <m:r>
                                <a:rPr lang="en-US" b="0" i="1" smtClean="0">
                                  <a:latin typeface="Cambria Math"/>
                                  <a:ea typeface="Cambria Math"/>
                                </a:rPr>
                                <m:t>⋅</m:t>
                              </m:r>
                              <m:r>
                                <a:rPr lang="en-US" b="0" i="1" smtClean="0">
                                  <a:latin typeface="Cambria Math"/>
                                  <a:ea typeface="Cambria Math"/>
                                </a:rPr>
                                <m:t>𝑡</m:t>
                              </m:r>
                            </m:e>
                          </m:d>
                        </m:e>
                      </m:func>
                      <m:r>
                        <a:rPr lang="en-US" b="0" i="1" smtClean="0">
                          <a:latin typeface="Cambria Math"/>
                        </a:rPr>
                        <m:t>.</m:t>
                      </m:r>
                    </m:oMath>
                  </m:oMathPara>
                </a14:m>
                <a:endParaRPr lang="en-US" dirty="0" smtClean="0"/>
              </a:p>
              <a:p>
                <a:pPr marL="0" indent="0">
                  <a:buNone/>
                </a:pPr>
                <a:endParaRPr lang="en-US" dirty="0" smtClean="0"/>
              </a:p>
              <a:p>
                <a:pPr marL="0" indent="0">
                  <a:buNone/>
                </a:pPr>
                <a:r>
                  <a:rPr lang="en-US" dirty="0" smtClean="0"/>
                  <a:t>System with quadratic nonlinearity: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𝑔</m:t>
                      </m:r>
                      <m:d>
                        <m:dPr>
                          <m:ctrlPr>
                            <a:rPr lang="en-US" b="0" i="1" smtClean="0">
                              <a:latin typeface="Cambria Math"/>
                            </a:rPr>
                          </m:ctrlPr>
                        </m:dPr>
                        <m:e>
                          <m:r>
                            <a:rPr lang="en-US" b="0" i="1" smtClean="0">
                              <a:latin typeface="Cambria Math"/>
                            </a:rPr>
                            <m:t>𝑢</m:t>
                          </m:r>
                        </m:e>
                      </m:d>
                      <m:r>
                        <a:rPr lang="en-US" b="0" i="1" smtClean="0">
                          <a:latin typeface="Cambria Math"/>
                        </a:rPr>
                        <m:t>=</m:t>
                      </m:r>
                      <m:r>
                        <a:rPr lang="en-US" b="0" i="1" smtClean="0">
                          <a:latin typeface="Cambria Math"/>
                        </a:rPr>
                        <m:t>𝑘</m:t>
                      </m:r>
                      <m:r>
                        <a:rPr lang="en-US" b="0" i="1" smtClean="0">
                          <a:latin typeface="Cambria Math"/>
                          <a:ea typeface="Cambria Math"/>
                        </a:rPr>
                        <m:t>⋅</m:t>
                      </m:r>
                      <m:r>
                        <a:rPr lang="en-US" b="0" i="1" smtClean="0">
                          <a:latin typeface="Cambria Math"/>
                        </a:rPr>
                        <m:t>𝑢</m:t>
                      </m:r>
                      <m:r>
                        <a:rPr lang="en-US" b="0" i="1" smtClean="0">
                          <a:latin typeface="Cambria Math"/>
                        </a:rPr>
                        <m:t>+</m:t>
                      </m:r>
                      <m:r>
                        <a:rPr lang="en-US" b="0" i="1" smtClean="0">
                          <a:latin typeface="Cambria Math"/>
                          <a:ea typeface="Cambria Math"/>
                        </a:rPr>
                        <m:t>𝜀</m:t>
                      </m:r>
                      <m:r>
                        <a:rPr lang="en-US" i="1">
                          <a:latin typeface="Cambria Math"/>
                          <a:ea typeface="Cambria Math"/>
                        </a:rPr>
                        <m:t>⋅</m:t>
                      </m:r>
                      <m:sSup>
                        <m:sSupPr>
                          <m:ctrlPr>
                            <a:rPr lang="en-US" i="1" smtClean="0">
                              <a:latin typeface="Cambria Math"/>
                              <a:ea typeface="Cambria Math"/>
                            </a:rPr>
                          </m:ctrlPr>
                        </m:sSupPr>
                        <m:e>
                          <m:r>
                            <a:rPr lang="en-US" b="0" i="1" smtClean="0">
                              <a:latin typeface="Cambria Math"/>
                              <a:ea typeface="Cambria Math"/>
                            </a:rPr>
                            <m:t>𝑢</m:t>
                          </m:r>
                        </m:e>
                        <m:sup>
                          <m:r>
                            <a:rPr lang="en-US" b="0" i="1" smtClean="0">
                              <a:latin typeface="Cambria Math"/>
                              <a:ea typeface="Cambria Math"/>
                            </a:rPr>
                            <m:t>2</m:t>
                          </m:r>
                        </m:sup>
                      </m:sSup>
                      <m:r>
                        <a:rPr lang="en-US" b="0" i="1" smtClean="0">
                          <a:latin typeface="Cambria Math"/>
                          <a:ea typeface="Cambria Math"/>
                        </a:rPr>
                        <m:t>.</m:t>
                      </m:r>
                    </m:oMath>
                  </m:oMathPara>
                </a14:m>
                <a:endParaRPr lang="en-US" dirty="0" smtClean="0"/>
              </a:p>
              <a:p>
                <a:pPr marL="0" indent="0">
                  <a:buNone/>
                </a:pPr>
                <a:endParaRPr lang="en-US" dirty="0"/>
              </a:p>
              <a:p>
                <a:pPr marL="0" indent="0">
                  <a:buNone/>
                </a:pPr>
                <a:r>
                  <a:rPr lang="en-US" dirty="0" smtClean="0"/>
                  <a:t>Output signal:</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𝑔</m:t>
                      </m:r>
                      <m:d>
                        <m:dPr>
                          <m:ctrlPr>
                            <a:rPr lang="en-US" i="1">
                              <a:latin typeface="Cambria Math"/>
                            </a:rPr>
                          </m:ctrlPr>
                        </m:dPr>
                        <m:e>
                          <m:r>
                            <a:rPr lang="en-US" i="1">
                              <a:latin typeface="Cambria Math"/>
                            </a:rPr>
                            <m:t>𝑢</m:t>
                          </m:r>
                          <m:d>
                            <m:dPr>
                              <m:ctrlPr>
                                <a:rPr lang="en-US" i="1">
                                  <a:latin typeface="Cambria Math"/>
                                </a:rPr>
                              </m:ctrlPr>
                            </m:dPr>
                            <m:e>
                              <m:r>
                                <a:rPr lang="en-US" i="1">
                                  <a:latin typeface="Cambria Math"/>
                                </a:rPr>
                                <m:t>𝑡</m:t>
                              </m:r>
                            </m:e>
                          </m:d>
                        </m:e>
                      </m:d>
                      <m:r>
                        <a:rPr lang="en-US" i="1">
                          <a:latin typeface="Cambria Math"/>
                        </a:rPr>
                        <m:t>=</m:t>
                      </m:r>
                      <m:r>
                        <a:rPr lang="en-US" i="1">
                          <a:latin typeface="Cambria Math"/>
                        </a:rPr>
                        <m:t>𝑘</m:t>
                      </m:r>
                      <m:r>
                        <a:rPr lang="en-US" i="1">
                          <a:latin typeface="Cambria Math"/>
                          <a:ea typeface="Cambria Math"/>
                        </a:rPr>
                        <m:t>⋅</m:t>
                      </m:r>
                      <m:r>
                        <a:rPr lang="en-US" b="0" i="1" smtClean="0">
                          <a:latin typeface="Cambria Math"/>
                        </a:rPr>
                        <m:t>𝑎</m:t>
                      </m:r>
                      <m:r>
                        <a:rPr lang="en-US" i="1">
                          <a:latin typeface="Cambria Math"/>
                          <a:ea typeface="Cambria Math"/>
                        </a:rPr>
                        <m:t>⋅</m:t>
                      </m:r>
                      <m:func>
                        <m:funcPr>
                          <m:ctrlPr>
                            <a:rPr lang="en-US" i="1">
                              <a:latin typeface="Cambria Math"/>
                            </a:rPr>
                          </m:ctrlPr>
                        </m:funcPr>
                        <m:fName>
                          <m:r>
                            <m:rPr>
                              <m:sty m:val="p"/>
                            </m:rPr>
                            <a:rPr lang="en-US">
                              <a:latin typeface="Cambria Math"/>
                            </a:rPr>
                            <m:t>sin</m:t>
                          </m:r>
                        </m:fName>
                        <m:e>
                          <m:d>
                            <m:dPr>
                              <m:ctrlPr>
                                <a:rPr lang="en-US" i="1">
                                  <a:latin typeface="Cambria Math"/>
                                </a:rPr>
                              </m:ctrlPr>
                            </m:dPr>
                            <m:e>
                              <m:r>
                                <a:rPr lang="en-US" i="1">
                                  <a:latin typeface="Cambria Math"/>
                                </a:rPr>
                                <m:t>2</m:t>
                              </m:r>
                              <m:r>
                                <a:rPr lang="en-US" i="1">
                                  <a:latin typeface="Cambria Math"/>
                                  <a:ea typeface="Cambria Math"/>
                                </a:rPr>
                                <m:t>𝜋</m:t>
                              </m:r>
                              <m:r>
                                <a:rPr lang="en-US" i="1">
                                  <a:latin typeface="Cambria Math"/>
                                  <a:ea typeface="Cambria Math"/>
                                </a:rPr>
                                <m:t>⋅</m:t>
                              </m:r>
                              <m:r>
                                <a:rPr lang="en-US" i="1">
                                  <a:latin typeface="Cambria Math"/>
                                  <a:ea typeface="Cambria Math"/>
                                </a:rPr>
                                <m:t>𝑓</m:t>
                              </m:r>
                              <m:r>
                                <a:rPr lang="en-US" i="1">
                                  <a:latin typeface="Cambria Math"/>
                                  <a:ea typeface="Cambria Math"/>
                                </a:rPr>
                                <m:t>⋅</m:t>
                              </m:r>
                              <m:r>
                                <a:rPr lang="en-US" i="1">
                                  <a:latin typeface="Cambria Math"/>
                                  <a:ea typeface="Cambria Math"/>
                                </a:rPr>
                                <m:t>𝑡</m:t>
                              </m:r>
                            </m:e>
                          </m:d>
                        </m:e>
                      </m:func>
                      <m:r>
                        <a:rPr lang="en-US" b="0" i="1" smtClean="0">
                          <a:latin typeface="Cambria Math"/>
                          <a:ea typeface="Cambria Math"/>
                        </a:rPr>
                        <m:t>+</m:t>
                      </m:r>
                    </m:oMath>
                  </m:oMathPara>
                </a14:m>
                <a:endParaRPr lang="en-US" b="0"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m:t>
                      </m:r>
                      <m:f>
                        <m:fPr>
                          <m:ctrlPr>
                            <a:rPr lang="en-US" b="0" i="1" smtClean="0">
                              <a:latin typeface="Cambria Math"/>
                              <a:ea typeface="Cambria Math"/>
                            </a:rPr>
                          </m:ctrlPr>
                        </m:fPr>
                        <m:num>
                          <m:r>
                            <a:rPr lang="en-US" i="1">
                              <a:latin typeface="Cambria Math"/>
                              <a:ea typeface="Cambria Math"/>
                            </a:rPr>
                            <m:t>𝜀</m:t>
                          </m:r>
                          <m:sSup>
                            <m:sSupPr>
                              <m:ctrlPr>
                                <a:rPr lang="en-US" i="1" smtClean="0">
                                  <a:latin typeface="Cambria Math"/>
                                  <a:ea typeface="Cambria Math"/>
                                </a:rPr>
                              </m:ctrlPr>
                            </m:sSupPr>
                            <m:e>
                              <m:r>
                                <a:rPr lang="en-US" b="0" i="1" smtClean="0">
                                  <a:latin typeface="Cambria Math"/>
                                  <a:ea typeface="Cambria Math"/>
                                </a:rPr>
                                <m:t>𝑎</m:t>
                              </m:r>
                            </m:e>
                            <m:sup>
                              <m:r>
                                <a:rPr lang="en-US" b="0" i="1" smtClean="0">
                                  <a:latin typeface="Cambria Math"/>
                                  <a:ea typeface="Cambria Math"/>
                                </a:rPr>
                                <m:t>2</m:t>
                              </m:r>
                            </m:sup>
                          </m:sSup>
                        </m:num>
                        <m:den>
                          <m:r>
                            <a:rPr lang="en-US" b="0" i="1" smtClean="0">
                              <a:latin typeface="Cambria Math"/>
                              <a:ea typeface="Cambria Math"/>
                            </a:rPr>
                            <m:t>2</m:t>
                          </m:r>
                        </m:den>
                      </m:f>
                      <m:d>
                        <m:dPr>
                          <m:ctrlPr>
                            <a:rPr lang="en-US" b="0" i="1" smtClean="0">
                              <a:latin typeface="Cambria Math"/>
                              <a:ea typeface="Cambria Math"/>
                            </a:rPr>
                          </m:ctrlPr>
                        </m:dPr>
                        <m:e>
                          <m:r>
                            <a:rPr lang="en-US" b="0" i="1" smtClean="0">
                              <a:latin typeface="Cambria Math"/>
                              <a:ea typeface="Cambria Math"/>
                            </a:rPr>
                            <m:t>1−</m:t>
                          </m:r>
                          <m:func>
                            <m:funcPr>
                              <m:ctrlPr>
                                <a:rPr lang="en-US" b="0" i="1" smtClean="0">
                                  <a:latin typeface="Cambria Math"/>
                                  <a:ea typeface="Cambria Math"/>
                                </a:rPr>
                              </m:ctrlPr>
                            </m:funcPr>
                            <m:fName>
                              <m:r>
                                <m:rPr>
                                  <m:sty m:val="p"/>
                                </m:rPr>
                                <a:rPr lang="en-US" b="0" i="0" smtClean="0">
                                  <a:latin typeface="Cambria Math"/>
                                  <a:ea typeface="Cambria Math"/>
                                </a:rPr>
                                <m:t>cos</m:t>
                              </m:r>
                            </m:fName>
                            <m:e>
                              <m:d>
                                <m:dPr>
                                  <m:ctrlPr>
                                    <a:rPr lang="en-US" b="0" i="1" smtClean="0">
                                      <a:latin typeface="Cambria Math"/>
                                      <a:ea typeface="Cambria Math"/>
                                    </a:rPr>
                                  </m:ctrlPr>
                                </m:dPr>
                                <m:e>
                                  <m:r>
                                    <a:rPr lang="en-US" i="1">
                                      <a:latin typeface="Cambria Math"/>
                                    </a:rPr>
                                    <m:t>2</m:t>
                                  </m:r>
                                  <m:r>
                                    <a:rPr lang="en-US" i="1">
                                      <a:latin typeface="Cambria Math"/>
                                      <a:ea typeface="Cambria Math"/>
                                    </a:rPr>
                                    <m:t>𝜋</m:t>
                                  </m:r>
                                  <m:r>
                                    <a:rPr lang="en-US" i="1">
                                      <a:latin typeface="Cambria Math"/>
                                      <a:ea typeface="Cambria Math"/>
                                    </a:rPr>
                                    <m:t>⋅2</m:t>
                                  </m:r>
                                  <m:r>
                                    <a:rPr lang="en-US" i="1">
                                      <a:latin typeface="Cambria Math"/>
                                      <a:ea typeface="Cambria Math"/>
                                    </a:rPr>
                                    <m:t>𝑓</m:t>
                                  </m:r>
                                  <m:r>
                                    <a:rPr lang="en-US" i="1">
                                      <a:latin typeface="Cambria Math"/>
                                      <a:ea typeface="Cambria Math"/>
                                    </a:rPr>
                                    <m:t>⋅</m:t>
                                  </m:r>
                                  <m:r>
                                    <a:rPr lang="en-US" i="1">
                                      <a:latin typeface="Cambria Math"/>
                                      <a:ea typeface="Cambria Math"/>
                                    </a:rPr>
                                    <m:t>𝑡</m:t>
                                  </m:r>
                                </m:e>
                              </m:d>
                            </m:e>
                          </m:func>
                        </m:e>
                      </m:d>
                      <m:r>
                        <a:rPr lang="en-US" b="0" i="1" smtClean="0">
                          <a:latin typeface="Cambria Math"/>
                          <a:ea typeface="Cambria Math"/>
                        </a:rPr>
                        <m:t>.</m:t>
                      </m:r>
                    </m:oMath>
                  </m:oMathPara>
                </a14:m>
                <a:endParaRPr lang="en-US" b="0" dirty="0" smtClean="0">
                  <a:ea typeface="Cambria Math"/>
                </a:endParaRPr>
              </a:p>
              <a:p>
                <a:pPr marL="0" indent="0">
                  <a:buNone/>
                </a:pPr>
                <a:endParaRPr lang="en-US" dirty="0" smtClean="0"/>
              </a:p>
              <a:p>
                <a:pPr marL="0" indent="0" algn="just">
                  <a:buNone/>
                </a:pPr>
                <a:r>
                  <a:rPr lang="en-US" dirty="0" smtClean="0"/>
                  <a:t>So, double frequency (</a:t>
                </a:r>
                <a14:m>
                  <m:oMath xmlns:m="http://schemas.openxmlformats.org/officeDocument/2006/math">
                    <m:r>
                      <a:rPr lang="en-US" i="1">
                        <a:latin typeface="Cambria Math"/>
                        <a:ea typeface="Cambria Math"/>
                      </a:rPr>
                      <m:t>2</m:t>
                    </m:r>
                    <m:r>
                      <a:rPr lang="en-US" i="1">
                        <a:latin typeface="Cambria Math"/>
                        <a:ea typeface="Cambria Math"/>
                      </a:rPr>
                      <m:t>𝑓</m:t>
                    </m:r>
                  </m:oMath>
                </a14:m>
                <a:r>
                  <a:rPr lang="en-US" dirty="0" smtClean="0"/>
                  <a:t>) appeared at the output. </a:t>
                </a:r>
                <a:r>
                  <a:rPr lang="en-US" dirty="0"/>
                  <a:t>The relative </a:t>
                </a:r>
                <a:r>
                  <a:rPr lang="en-US" dirty="0" smtClean="0"/>
                  <a:t>power of </a:t>
                </a:r>
                <a:r>
                  <a:rPr lang="en-US" dirty="0" err="1" smtClean="0"/>
                  <a:t>intermodulated</a:t>
                </a:r>
                <a:r>
                  <a:rPr lang="en-US" dirty="0" smtClean="0"/>
                  <a:t> harmonic is higher when signal amplitude </a:t>
                </a:r>
                <a14:m>
                  <m:oMath xmlns:m="http://schemas.openxmlformats.org/officeDocument/2006/math">
                    <m:r>
                      <a:rPr lang="en-US" i="1">
                        <a:latin typeface="Cambria Math"/>
                      </a:rPr>
                      <m:t>𝑎</m:t>
                    </m:r>
                  </m:oMath>
                </a14:m>
                <a:r>
                  <a:rPr lang="en-US" dirty="0" smtClean="0"/>
                  <a:t> is high. It can also be shown that combination of two waves will lead to appearance of sum and difference frequency (do it yourself).</a:t>
                </a:r>
                <a:endParaRPr lang="en-US"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741" t="-1213" r="-741" b="-1752"/>
                </a:stretch>
              </a:blipFill>
            </p:spPr>
            <p:txBody>
              <a:bodyPr/>
              <a:lstStyle/>
              <a:p>
                <a:r>
                  <a:rPr lang="ru-RU">
                    <a:noFill/>
                  </a:rPr>
                  <a:t> </a:t>
                </a:r>
              </a:p>
            </p:txBody>
          </p:sp>
        </mc:Fallback>
      </mc:AlternateContent>
    </p:spTree>
    <p:extLst>
      <p:ext uri="{BB962C8B-B14F-4D97-AF65-F5344CB8AC3E}">
        <p14:creationId xmlns:p14="http://schemas.microsoft.com/office/powerpoint/2010/main" val="9155640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Non-Linearity</a:t>
            </a:r>
            <a:r>
              <a:rPr lang="en-US" dirty="0"/>
              <a:t> – Good or Bad?</a:t>
            </a:r>
            <a:endParaRPr lang="ru-RU" dirty="0"/>
          </a:p>
        </p:txBody>
      </p:sp>
      <p:sp>
        <p:nvSpPr>
          <p:cNvPr id="3" name="Объект 2"/>
          <p:cNvSpPr>
            <a:spLocks noGrp="1"/>
          </p:cNvSpPr>
          <p:nvPr>
            <p:ph idx="1"/>
          </p:nvPr>
        </p:nvSpPr>
        <p:spPr/>
        <p:txBody>
          <a:bodyPr anchor="ctr">
            <a:normAutofit fontScale="85000" lnSpcReduction="20000"/>
          </a:bodyPr>
          <a:lstStyle/>
          <a:p>
            <a:pPr algn="just"/>
            <a:r>
              <a:rPr lang="en-US" dirty="0" smtClean="0"/>
              <a:t>Nonlinearities in electromagnetic wave transmission are bad for us, since it is very hard to design compensation algorithms.</a:t>
            </a:r>
          </a:p>
          <a:p>
            <a:pPr algn="just"/>
            <a:r>
              <a:rPr lang="en-US" dirty="0"/>
              <a:t>The same can be told </a:t>
            </a:r>
            <a:r>
              <a:rPr lang="en-US" dirty="0" smtClean="0"/>
              <a:t>about sound processing: linear defects can be alleviated by equalizer, but non-linear effects are source of nasty sound distortions at high sound volume.</a:t>
            </a:r>
          </a:p>
          <a:p>
            <a:pPr algn="just"/>
            <a:r>
              <a:rPr lang="en-US" dirty="0"/>
              <a:t>T</a:t>
            </a:r>
            <a:r>
              <a:rPr lang="en-US" dirty="0" smtClean="0"/>
              <a:t>here are 3 main ways of dealing with nonlinearities:</a:t>
            </a:r>
          </a:p>
          <a:p>
            <a:pPr lvl="1" algn="just"/>
            <a:r>
              <a:rPr lang="en-US" dirty="0"/>
              <a:t>d</a:t>
            </a:r>
            <a:r>
              <a:rPr lang="en-US" dirty="0" smtClean="0"/>
              <a:t>esigning quality (highly linear) hardware and keeping it in good condition (tuning, cleaning, </a:t>
            </a:r>
            <a:r>
              <a:rPr lang="en-US" dirty="0" err="1" smtClean="0"/>
              <a:t>etc</a:t>
            </a:r>
            <a:r>
              <a:rPr lang="en-US" dirty="0" smtClean="0"/>
              <a:t>);</a:t>
            </a:r>
          </a:p>
          <a:p>
            <a:pPr lvl="1" algn="just"/>
            <a:r>
              <a:rPr lang="en-US" dirty="0"/>
              <a:t>r</a:t>
            </a:r>
            <a:r>
              <a:rPr lang="en-US" dirty="0" smtClean="0"/>
              <a:t>educing signal power;</a:t>
            </a:r>
          </a:p>
          <a:p>
            <a:pPr lvl="1" algn="just"/>
            <a:r>
              <a:rPr lang="en-US" dirty="0"/>
              <a:t>j</a:t>
            </a:r>
            <a:r>
              <a:rPr lang="en-US" dirty="0" smtClean="0"/>
              <a:t>ust ignoring non-linear effects.</a:t>
            </a:r>
          </a:p>
        </p:txBody>
      </p:sp>
    </p:spTree>
    <p:extLst>
      <p:ext uri="{BB962C8B-B14F-4D97-AF65-F5344CB8AC3E}">
        <p14:creationId xmlns:p14="http://schemas.microsoft.com/office/powerpoint/2010/main" val="3605671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Wave Equation (1D Case)</a:t>
            </a:r>
            <a:endParaRPr lang="ru-RU" dirty="0"/>
          </a:p>
        </p:txBody>
      </p:sp>
      <mc:AlternateContent xmlns:mc="http://schemas.openxmlformats.org/markup-compatibility/2006">
        <mc:Choice xmlns:a14="http://schemas.microsoft.com/office/drawing/2010/main" Requires="a14">
          <p:sp>
            <p:nvSpPr>
              <p:cNvPr id="5" name="Объект 4"/>
              <p:cNvSpPr>
                <a:spLocks noGrp="1"/>
              </p:cNvSpPr>
              <p:nvPr>
                <p:ph idx="1"/>
              </p:nvPr>
            </p:nvSpPr>
            <p:spPr/>
            <p:txBody>
              <a:bodyPr anchor="ctr"/>
              <a:lstStyle/>
              <a:p>
                <a:pPr marL="0" indent="0">
                  <a:buNone/>
                </a:pPr>
                <a14:m>
                  <m:oMathPara xmlns:m="http://schemas.openxmlformats.org/officeDocument/2006/math">
                    <m:oMathParaPr>
                      <m:jc m:val="centerGroup"/>
                    </m:oMathParaPr>
                    <m:oMath xmlns:m="http://schemas.openxmlformats.org/officeDocument/2006/math">
                      <m:f>
                        <m:fPr>
                          <m:ctrlPr>
                            <a:rPr lang="ru-RU" i="1" smtClean="0">
                              <a:latin typeface="Cambria Math"/>
                            </a:rPr>
                          </m:ctrlPr>
                        </m:fPr>
                        <m:num>
                          <m:sSup>
                            <m:sSupPr>
                              <m:ctrlPr>
                                <a:rPr lang="ru-RU" i="1" smtClean="0">
                                  <a:latin typeface="Cambria Math"/>
                                  <a:ea typeface="Cambria Math"/>
                                </a:rPr>
                              </m:ctrlPr>
                            </m:sSupPr>
                            <m:e>
                              <m:r>
                                <a:rPr lang="ru-RU" i="1" smtClean="0">
                                  <a:latin typeface="Cambria Math"/>
                                  <a:ea typeface="Cambria Math"/>
                                </a:rPr>
                                <m:t>𝜕</m:t>
                              </m:r>
                            </m:e>
                            <m:sup>
                              <m:r>
                                <a:rPr lang="en-US" b="0" i="1" smtClean="0">
                                  <a:latin typeface="Cambria Math"/>
                                  <a:ea typeface="Cambria Math"/>
                                </a:rPr>
                                <m:t>2</m:t>
                              </m:r>
                            </m:sup>
                          </m:sSup>
                          <m:r>
                            <a:rPr lang="en-US" b="0" i="1" smtClean="0">
                              <a:latin typeface="Cambria Math"/>
                              <a:ea typeface="Cambria Math"/>
                            </a:rPr>
                            <m:t>𝑢</m:t>
                          </m:r>
                        </m:num>
                        <m:den>
                          <m:r>
                            <a:rPr lang="ru-RU"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𝑡</m:t>
                              </m:r>
                            </m:e>
                            <m:sup>
                              <m:r>
                                <a:rPr lang="en-US" b="0" i="1" smtClean="0">
                                  <a:latin typeface="Cambria Math"/>
                                  <a:ea typeface="Cambria Math"/>
                                </a:rPr>
                                <m:t>2</m:t>
                              </m:r>
                            </m:sup>
                          </m:sSup>
                        </m:den>
                      </m:f>
                      <m:r>
                        <a:rPr lang="en-US" b="0" i="1" smtClean="0">
                          <a:latin typeface="Cambria Math"/>
                        </a:rPr>
                        <m:t>=</m:t>
                      </m:r>
                      <m:sSup>
                        <m:sSupPr>
                          <m:ctrlPr>
                            <a:rPr lang="en-US" b="0" i="1" smtClean="0">
                              <a:latin typeface="Cambria Math"/>
                            </a:rPr>
                          </m:ctrlPr>
                        </m:sSupPr>
                        <m:e>
                          <m:r>
                            <a:rPr lang="en-US" b="0" i="1" smtClean="0">
                              <a:latin typeface="Cambria Math"/>
                            </a:rPr>
                            <m:t>𝑐</m:t>
                          </m:r>
                        </m:e>
                        <m:sup>
                          <m:r>
                            <a:rPr lang="en-US" b="0" i="1" smtClean="0">
                              <a:latin typeface="Cambria Math"/>
                            </a:rPr>
                            <m:t>2</m:t>
                          </m:r>
                        </m:sup>
                      </m:sSup>
                      <m:r>
                        <a:rPr lang="en-US" b="0" i="1" smtClean="0">
                          <a:latin typeface="Cambria Math"/>
                          <a:ea typeface="Cambria Math"/>
                        </a:rPr>
                        <m:t>⋅</m:t>
                      </m:r>
                      <m:f>
                        <m:fPr>
                          <m:ctrlPr>
                            <a:rPr lang="ru-RU" i="1" smtClean="0">
                              <a:latin typeface="Cambria Math"/>
                            </a:rPr>
                          </m:ctrlPr>
                        </m:fPr>
                        <m:num>
                          <m:sSup>
                            <m:sSupPr>
                              <m:ctrlPr>
                                <a:rPr lang="ru-RU" i="1" smtClean="0">
                                  <a:latin typeface="Cambria Math"/>
                                  <a:ea typeface="Cambria Math"/>
                                </a:rPr>
                              </m:ctrlPr>
                            </m:sSupPr>
                            <m:e>
                              <m:r>
                                <a:rPr lang="ru-RU" i="1" smtClean="0">
                                  <a:latin typeface="Cambria Math"/>
                                  <a:ea typeface="Cambria Math"/>
                                </a:rPr>
                                <m:t>𝜕</m:t>
                              </m:r>
                            </m:e>
                            <m:sup>
                              <m:r>
                                <a:rPr lang="en-US" b="0" i="1" smtClean="0">
                                  <a:latin typeface="Cambria Math"/>
                                  <a:ea typeface="Cambria Math"/>
                                </a:rPr>
                                <m:t>2</m:t>
                              </m:r>
                            </m:sup>
                          </m:sSup>
                          <m:r>
                            <a:rPr lang="en-US" b="0" i="1" smtClean="0">
                              <a:latin typeface="Cambria Math"/>
                              <a:ea typeface="Cambria Math"/>
                            </a:rPr>
                            <m:t>𝑢</m:t>
                          </m:r>
                        </m:num>
                        <m:den>
                          <m:r>
                            <a:rPr lang="ru-RU"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𝑥</m:t>
                              </m:r>
                            </m:e>
                            <m:sup>
                              <m:r>
                                <a:rPr lang="en-US" b="0" i="1" smtClean="0">
                                  <a:latin typeface="Cambria Math"/>
                                  <a:ea typeface="Cambria Math"/>
                                </a:rPr>
                                <m:t>2</m:t>
                              </m:r>
                            </m:sup>
                          </m:sSup>
                        </m:den>
                      </m:f>
                      <m:r>
                        <a:rPr lang="en-US" b="0" i="1" smtClean="0">
                          <a:latin typeface="Cambria Math"/>
                          <a:ea typeface="Cambria Math"/>
                        </a:rPr>
                        <m:t>+</m:t>
                      </m:r>
                      <m:r>
                        <a:rPr lang="en-US" b="0" i="1" smtClean="0">
                          <a:latin typeface="Cambria Math"/>
                          <a:ea typeface="Cambria Math"/>
                        </a:rPr>
                        <m:t>𝑓</m:t>
                      </m:r>
                      <m:r>
                        <a:rPr lang="en-US" b="0" i="1" smtClean="0">
                          <a:latin typeface="Cambria Math"/>
                          <a:ea typeface="Cambria Math"/>
                        </a:rPr>
                        <m:t>.</m:t>
                      </m:r>
                    </m:oMath>
                  </m:oMathPara>
                </a14:m>
                <a:endParaRPr lang="en-US" b="0" dirty="0" smtClean="0">
                  <a:ea typeface="Cambria Math"/>
                </a:endParaRPr>
              </a:p>
              <a:p>
                <a:pPr marL="0" indent="0">
                  <a:buNone/>
                </a:pPr>
                <a:endParaRPr lang="en-US" b="0" dirty="0" smtClean="0">
                  <a:ea typeface="Cambria Math"/>
                </a:endParaRPr>
              </a:p>
              <a:p>
                <a:r>
                  <a:rPr lang="en-US" dirty="0" smtClean="0"/>
                  <a:t>That is </a:t>
                </a:r>
                <a:r>
                  <a:rPr lang="en-US" dirty="0" smtClean="0">
                    <a:solidFill>
                      <a:schemeClr val="accent2"/>
                    </a:solidFill>
                  </a:rPr>
                  <a:t>linear</a:t>
                </a:r>
                <a:r>
                  <a:rPr lang="en-US" dirty="0" smtClean="0"/>
                  <a:t> equation!</a:t>
                </a:r>
              </a:p>
              <a:p>
                <a:pPr algn="just"/>
                <a:r>
                  <a:rPr lang="en-US" dirty="0" smtClean="0"/>
                  <a:t>But in what does it mean for such an equation to be </a:t>
                </a:r>
                <a:r>
                  <a:rPr lang="en-US" dirty="0" smtClean="0"/>
                  <a:t>linear?</a:t>
                </a:r>
                <a:endParaRPr lang="ru-RU" dirty="0"/>
              </a:p>
            </p:txBody>
          </p:sp>
        </mc:Choice>
        <mc:Fallback>
          <p:sp>
            <p:nvSpPr>
              <p:cNvPr id="5" name="Объект 4"/>
              <p:cNvSpPr>
                <a:spLocks noGrp="1" noRot="1" noChangeAspect="1" noMove="1" noResize="1" noEditPoints="1" noAdjustHandles="1" noChangeArrowheads="1" noChangeShapeType="1" noTextEdit="1"/>
              </p:cNvSpPr>
              <p:nvPr>
                <p:ph idx="1"/>
              </p:nvPr>
            </p:nvSpPr>
            <p:spPr>
              <a:blipFill rotWithShape="1">
                <a:blip r:embed="rId3"/>
                <a:stretch>
                  <a:fillRect l="-1630" r="-1852"/>
                </a:stretch>
              </a:blipFill>
            </p:spPr>
            <p:txBody>
              <a:bodyPr/>
              <a:lstStyle/>
              <a:p>
                <a:r>
                  <a:rPr lang="ru-RU">
                    <a:noFill/>
                  </a:rPr>
                  <a:t> </a:t>
                </a:r>
              </a:p>
            </p:txBody>
          </p:sp>
        </mc:Fallback>
      </mc:AlternateContent>
    </p:spTree>
    <p:extLst>
      <p:ext uri="{BB962C8B-B14F-4D97-AF65-F5344CB8AC3E}">
        <p14:creationId xmlns:p14="http://schemas.microsoft.com/office/powerpoint/2010/main" val="37246915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417" cy="3318117"/>
          </a:xfrm>
          <a:prstGeom prst="rect">
            <a:avLst/>
          </a:prstGeom>
        </p:spPr>
      </p:pic>
      <p:sp>
        <p:nvSpPr>
          <p:cNvPr id="4" name="Заголовок 3"/>
          <p:cNvSpPr>
            <a:spLocks noGrp="1"/>
          </p:cNvSpPr>
          <p:nvPr>
            <p:ph type="title"/>
          </p:nvPr>
        </p:nvSpPr>
        <p:spPr/>
        <p:txBody>
          <a:bodyPr/>
          <a:lstStyle/>
          <a:p>
            <a:r>
              <a:rPr lang="en-US" dirty="0" smtClean="0"/>
              <a:t>Information Transmission</a:t>
            </a:r>
            <a:endParaRPr lang="ru-RU" dirty="0"/>
          </a:p>
        </p:txBody>
      </p:sp>
      <p:sp>
        <p:nvSpPr>
          <p:cNvPr id="5" name="Текст 4"/>
          <p:cNvSpPr>
            <a:spLocks noGrp="1"/>
          </p:cNvSpPr>
          <p:nvPr>
            <p:ph type="body" idx="1"/>
          </p:nvPr>
        </p:nvSpPr>
        <p:spPr/>
        <p:txBody>
          <a:bodyPr/>
          <a:lstStyle/>
          <a:p>
            <a:endParaRPr lang="ru-RU"/>
          </a:p>
        </p:txBody>
      </p:sp>
    </p:spTree>
    <p:extLst>
      <p:ext uri="{BB962C8B-B14F-4D97-AF65-F5344CB8AC3E}">
        <p14:creationId xmlns:p14="http://schemas.microsoft.com/office/powerpoint/2010/main" val="4976545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Channel Capacity</a:t>
            </a:r>
            <a:endParaRPr lang="ru-RU" dirty="0"/>
          </a:p>
        </p:txBody>
      </p:sp>
      <mc:AlternateContent xmlns:mc="http://schemas.openxmlformats.org/markup-compatibility/2006">
        <mc:Choice xmlns:a14="http://schemas.microsoft.com/office/drawing/2010/main" Requires="a14">
          <p:sp>
            <p:nvSpPr>
              <p:cNvPr id="5" name="Объект 4"/>
              <p:cNvSpPr>
                <a:spLocks noGrp="1"/>
              </p:cNvSpPr>
              <p:nvPr>
                <p:ph idx="1"/>
              </p:nvPr>
            </p:nvSpPr>
            <p:spPr/>
            <p:txBody>
              <a:bodyPr anchor="ctr">
                <a:normAutofit fontScale="70000" lnSpcReduction="20000"/>
              </a:bodyPr>
              <a:lstStyle/>
              <a:p>
                <a:pPr marL="0" indent="0">
                  <a:buNone/>
                </a:pPr>
                <a:r>
                  <a:rPr lang="en-US" dirty="0" smtClean="0"/>
                  <a:t>Shannon–Hartley theorem:</a:t>
                </a: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𝐶</m:t>
                      </m:r>
                      <m:r>
                        <a:rPr lang="en-US" b="0" i="1" smtClean="0">
                          <a:latin typeface="Cambria Math"/>
                        </a:rPr>
                        <m:t>=</m:t>
                      </m:r>
                      <m:r>
                        <a:rPr lang="en-US" b="0" i="1" smtClean="0">
                          <a:latin typeface="Cambria Math"/>
                        </a:rPr>
                        <m:t>𝐵</m:t>
                      </m:r>
                      <m:func>
                        <m:funcPr>
                          <m:ctrlPr>
                            <a:rPr lang="en-US" b="0" i="1" smtClean="0">
                              <a:latin typeface="Cambria Math"/>
                            </a:rPr>
                          </m:ctrlPr>
                        </m:funcPr>
                        <m:fName>
                          <m:sSub>
                            <m:sSubPr>
                              <m:ctrlPr>
                                <a:rPr lang="en-US" b="0" i="1" smtClean="0">
                                  <a:latin typeface="Cambria Math"/>
                                </a:rPr>
                              </m:ctrlPr>
                            </m:sSubPr>
                            <m:e>
                              <m:r>
                                <m:rPr>
                                  <m:sty m:val="p"/>
                                </m:rPr>
                                <a:rPr lang="en-US" b="0" i="0" smtClean="0">
                                  <a:latin typeface="Cambria Math"/>
                                </a:rPr>
                                <m:t>log</m:t>
                              </m:r>
                            </m:e>
                            <m:sub>
                              <m:r>
                                <a:rPr lang="en-US" b="0" i="1" smtClean="0">
                                  <a:latin typeface="Cambria Math"/>
                                </a:rPr>
                                <m:t>2</m:t>
                              </m:r>
                            </m:sub>
                          </m:sSub>
                        </m:fName>
                        <m:e>
                          <m:d>
                            <m:dPr>
                              <m:ctrlPr>
                                <a:rPr lang="en-US" b="0" i="1" smtClean="0">
                                  <a:latin typeface="Cambria Math"/>
                                </a:rPr>
                              </m:ctrlPr>
                            </m:dPr>
                            <m:e>
                              <m:r>
                                <a:rPr lang="en-US" b="0" i="1" smtClean="0">
                                  <a:latin typeface="Cambria Math"/>
                                </a:rPr>
                                <m:t>1+</m:t>
                              </m:r>
                              <m:f>
                                <m:fPr>
                                  <m:ctrlPr>
                                    <a:rPr lang="en-US" b="0" i="1" smtClean="0">
                                      <a:latin typeface="Cambria Math"/>
                                    </a:rPr>
                                  </m:ctrlPr>
                                </m:fPr>
                                <m:num>
                                  <m:r>
                                    <a:rPr lang="en-US" b="0" i="1" smtClean="0">
                                      <a:latin typeface="Cambria Math"/>
                                    </a:rPr>
                                    <m:t>𝑆</m:t>
                                  </m:r>
                                </m:num>
                                <m:den>
                                  <m:r>
                                    <a:rPr lang="en-US" b="0" i="1" smtClean="0">
                                      <a:latin typeface="Cambria Math"/>
                                    </a:rPr>
                                    <m:t>𝑁</m:t>
                                  </m:r>
                                </m:den>
                              </m:f>
                            </m:e>
                          </m:d>
                        </m:e>
                      </m:func>
                      <m:r>
                        <a:rPr lang="en-US" b="0" i="1" smtClean="0">
                          <a:latin typeface="Cambria Math"/>
                        </a:rPr>
                        <m:t>.</m:t>
                      </m:r>
                    </m:oMath>
                  </m:oMathPara>
                </a14:m>
                <a:endParaRPr lang="en-US" dirty="0" smtClean="0"/>
              </a:p>
              <a:p>
                <a:pPr marL="0" indent="0">
                  <a:buNone/>
                </a:pPr>
                <a:r>
                  <a:rPr lang="en-US" dirty="0"/>
                  <a:t>H</a:t>
                </a:r>
                <a:r>
                  <a:rPr lang="en-US" dirty="0" smtClean="0"/>
                  <a:t>ere:</a:t>
                </a:r>
              </a:p>
              <a:p>
                <a:pPr marL="400050" lvl="1" indent="0">
                  <a:buNone/>
                </a:pPr>
                <a14:m>
                  <m:oMath xmlns:m="http://schemas.openxmlformats.org/officeDocument/2006/math">
                    <m:r>
                      <a:rPr lang="en-US" i="1">
                        <a:latin typeface="Cambria Math"/>
                      </a:rPr>
                      <m:t>𝐶</m:t>
                    </m:r>
                  </m:oMath>
                </a14:m>
                <a:r>
                  <a:rPr lang="en-US" dirty="0" smtClean="0"/>
                  <a:t> — theoretical channel capacity (bits/sec);</a:t>
                </a:r>
              </a:p>
              <a:p>
                <a:pPr marL="400050" lvl="1" indent="0">
                  <a:buNone/>
                </a:pPr>
                <a14:m>
                  <m:oMath xmlns:m="http://schemas.openxmlformats.org/officeDocument/2006/math">
                    <m:r>
                      <a:rPr lang="en-US" i="1">
                        <a:latin typeface="Cambria Math"/>
                      </a:rPr>
                      <m:t>𝐵</m:t>
                    </m:r>
                  </m:oMath>
                </a14:m>
                <a:r>
                  <a:rPr lang="en-US" dirty="0" smtClean="0"/>
                  <a:t> — bandwidth (hertz);</a:t>
                </a:r>
              </a:p>
              <a:p>
                <a:pPr marL="400050" lvl="1" indent="0">
                  <a:buNone/>
                </a:pPr>
                <a14:m>
                  <m:oMath xmlns:m="http://schemas.openxmlformats.org/officeDocument/2006/math">
                    <m:r>
                      <a:rPr lang="en-US" i="1">
                        <a:latin typeface="Cambria Math"/>
                      </a:rPr>
                      <m:t>𝑆</m:t>
                    </m:r>
                  </m:oMath>
                </a14:m>
                <a:r>
                  <a:rPr lang="en-US" dirty="0" smtClean="0"/>
                  <a:t> — signal power (watts);</a:t>
                </a:r>
              </a:p>
              <a:p>
                <a:pPr marL="400050" lvl="1" indent="0">
                  <a:buNone/>
                </a:pPr>
                <a14:m>
                  <m:oMath xmlns:m="http://schemas.openxmlformats.org/officeDocument/2006/math">
                    <m:r>
                      <a:rPr lang="en-US" i="1">
                        <a:latin typeface="Cambria Math"/>
                      </a:rPr>
                      <m:t>𝑁</m:t>
                    </m:r>
                  </m:oMath>
                </a14:m>
                <a:r>
                  <a:rPr lang="en-US" dirty="0" smtClean="0"/>
                  <a:t> — noise power (watts).</a:t>
                </a:r>
              </a:p>
              <a:p>
                <a:pPr marL="0" indent="0">
                  <a:buNone/>
                </a:pPr>
                <a:endParaRPr lang="en-US" dirty="0"/>
              </a:p>
              <a:p>
                <a:pPr marL="0" indent="0">
                  <a:buNone/>
                </a:pPr>
                <a:r>
                  <a:rPr lang="en-US" dirty="0" smtClean="0"/>
                  <a:t>In case of wideband signal:</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𝐶</m:t>
                      </m:r>
                      <m:r>
                        <a:rPr lang="en-US" i="1">
                          <a:latin typeface="Cambria Math"/>
                        </a:rPr>
                        <m:t>=</m:t>
                      </m:r>
                      <m:nary>
                        <m:naryPr>
                          <m:limLoc m:val="undOvr"/>
                          <m:ctrlPr>
                            <a:rPr lang="en-US" i="1" smtClean="0">
                              <a:latin typeface="Cambria Math"/>
                            </a:rPr>
                          </m:ctrlPr>
                        </m:naryPr>
                        <m:sub>
                          <m:sSub>
                            <m:sSubPr>
                              <m:ctrlPr>
                                <a:rPr lang="en-US" i="1" smtClean="0">
                                  <a:latin typeface="Cambria Math"/>
                                </a:rPr>
                              </m:ctrlPr>
                            </m:sSubPr>
                            <m:e>
                              <m:r>
                                <a:rPr lang="en-US" b="0" i="1" smtClean="0">
                                  <a:latin typeface="Cambria Math"/>
                                </a:rPr>
                                <m:t>𝑓</m:t>
                              </m:r>
                            </m:e>
                            <m:sub>
                              <m:r>
                                <a:rPr lang="en-US" b="0" i="1" smtClean="0">
                                  <a:latin typeface="Cambria Math"/>
                                </a:rPr>
                                <m:t>𝑚𝑖𝑛</m:t>
                              </m:r>
                            </m:sub>
                          </m:sSub>
                        </m:sub>
                        <m:sup>
                          <m:sSub>
                            <m:sSubPr>
                              <m:ctrlPr>
                                <a:rPr lang="en-US" i="1" smtClean="0">
                                  <a:latin typeface="Cambria Math"/>
                                </a:rPr>
                              </m:ctrlPr>
                            </m:sSubPr>
                            <m:e>
                              <m:r>
                                <a:rPr lang="en-US" b="0" i="1" smtClean="0">
                                  <a:latin typeface="Cambria Math"/>
                                </a:rPr>
                                <m:t>𝑓</m:t>
                              </m:r>
                            </m:e>
                            <m:sub>
                              <m:r>
                                <a:rPr lang="en-US" b="0" i="1" smtClean="0">
                                  <a:latin typeface="Cambria Math"/>
                                </a:rPr>
                                <m:t>𝑚𝑎𝑥</m:t>
                              </m:r>
                            </m:sub>
                          </m:sSub>
                        </m:sup>
                        <m:e>
                          <m:func>
                            <m:funcPr>
                              <m:ctrlPr>
                                <a:rPr lang="en-US" i="1">
                                  <a:latin typeface="Cambria Math"/>
                                </a:rPr>
                              </m:ctrlPr>
                            </m:funcPr>
                            <m:fName>
                              <m:sSub>
                                <m:sSubPr>
                                  <m:ctrlPr>
                                    <a:rPr lang="en-US" i="1">
                                      <a:latin typeface="Cambria Math"/>
                                    </a:rPr>
                                  </m:ctrlPr>
                                </m:sSubPr>
                                <m:e>
                                  <m:r>
                                    <m:rPr>
                                      <m:sty m:val="p"/>
                                    </m:rPr>
                                    <a:rPr lang="en-US">
                                      <a:latin typeface="Cambria Math"/>
                                    </a:rPr>
                                    <m:t>log</m:t>
                                  </m:r>
                                </m:e>
                                <m:sub>
                                  <m:r>
                                    <a:rPr lang="en-US" i="1">
                                      <a:latin typeface="Cambria Math"/>
                                    </a:rPr>
                                    <m:t>2</m:t>
                                  </m:r>
                                </m:sub>
                              </m:sSub>
                            </m:fName>
                            <m:e>
                              <m:d>
                                <m:dPr>
                                  <m:ctrlPr>
                                    <a:rPr lang="en-US" i="1">
                                      <a:latin typeface="Cambria Math"/>
                                    </a:rPr>
                                  </m:ctrlPr>
                                </m:dPr>
                                <m:e>
                                  <m:r>
                                    <a:rPr lang="en-US" i="1">
                                      <a:latin typeface="Cambria Math"/>
                                    </a:rPr>
                                    <m:t>1+</m:t>
                                  </m:r>
                                  <m:f>
                                    <m:fPr>
                                      <m:ctrlPr>
                                        <a:rPr lang="en-US" i="1">
                                          <a:latin typeface="Cambria Math"/>
                                        </a:rPr>
                                      </m:ctrlPr>
                                    </m:fPr>
                                    <m:num>
                                      <m:r>
                                        <a:rPr lang="en-US" i="1">
                                          <a:latin typeface="Cambria Math"/>
                                        </a:rPr>
                                        <m:t>𝑆</m:t>
                                      </m:r>
                                      <m:d>
                                        <m:dPr>
                                          <m:ctrlPr>
                                            <a:rPr lang="en-US" i="1" smtClean="0">
                                              <a:latin typeface="Cambria Math"/>
                                            </a:rPr>
                                          </m:ctrlPr>
                                        </m:dPr>
                                        <m:e>
                                          <m:r>
                                            <a:rPr lang="en-US" b="0" i="1" smtClean="0">
                                              <a:latin typeface="Cambria Math"/>
                                            </a:rPr>
                                            <m:t>𝑓</m:t>
                                          </m:r>
                                        </m:e>
                                      </m:d>
                                    </m:num>
                                    <m:den>
                                      <m:r>
                                        <a:rPr lang="en-US" i="1">
                                          <a:latin typeface="Cambria Math"/>
                                        </a:rPr>
                                        <m:t>𝑁</m:t>
                                      </m:r>
                                      <m:d>
                                        <m:dPr>
                                          <m:ctrlPr>
                                            <a:rPr lang="en-US" i="1" smtClean="0">
                                              <a:latin typeface="Cambria Math"/>
                                            </a:rPr>
                                          </m:ctrlPr>
                                        </m:dPr>
                                        <m:e>
                                          <m:r>
                                            <a:rPr lang="en-US" b="0" i="1" smtClean="0">
                                              <a:latin typeface="Cambria Math"/>
                                            </a:rPr>
                                            <m:t>𝑓</m:t>
                                          </m:r>
                                        </m:e>
                                      </m:d>
                                    </m:den>
                                  </m:f>
                                </m:e>
                              </m:d>
                            </m:e>
                          </m:func>
                          <m:r>
                            <a:rPr lang="en-US" b="0" i="1" smtClean="0">
                              <a:latin typeface="Cambria Math"/>
                            </a:rPr>
                            <m:t>𝑑𝑓</m:t>
                          </m:r>
                        </m:e>
                      </m:nary>
                      <m:r>
                        <a:rPr lang="en-US" b="0" i="1" smtClean="0">
                          <a:latin typeface="Cambria Math"/>
                        </a:rPr>
                        <m:t>.</m:t>
                      </m:r>
                    </m:oMath>
                  </m:oMathPara>
                </a14:m>
                <a:endParaRPr lang="ru-RU" dirty="0"/>
              </a:p>
            </p:txBody>
          </p:sp>
        </mc:Choice>
        <mc:Fallback>
          <p:sp>
            <p:nvSpPr>
              <p:cNvPr id="5" name="Объект 4"/>
              <p:cNvSpPr>
                <a:spLocks noGrp="1" noRot="1" noChangeAspect="1" noMove="1" noResize="1" noEditPoints="1" noAdjustHandles="1" noChangeArrowheads="1" noChangeShapeType="1" noTextEdit="1"/>
              </p:cNvSpPr>
              <p:nvPr>
                <p:ph idx="1"/>
              </p:nvPr>
            </p:nvSpPr>
            <p:spPr>
              <a:blipFill rotWithShape="1">
                <a:blip r:embed="rId2"/>
                <a:stretch>
                  <a:fillRect l="-889" t="-809"/>
                </a:stretch>
              </a:blipFill>
            </p:spPr>
            <p:txBody>
              <a:bodyPr/>
              <a:lstStyle/>
              <a:p>
                <a:r>
                  <a:rPr lang="ru-RU">
                    <a:noFill/>
                  </a:rPr>
                  <a:t> </a:t>
                </a:r>
              </a:p>
            </p:txBody>
          </p:sp>
        </mc:Fallback>
      </mc:AlternateContent>
    </p:spTree>
    <p:extLst>
      <p:ext uri="{BB962C8B-B14F-4D97-AF65-F5344CB8AC3E}">
        <p14:creationId xmlns:p14="http://schemas.microsoft.com/office/powerpoint/2010/main" val="1388285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Channel Capacity</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a:bodyPr>
              <a:lstStyle/>
              <a:p>
                <a:pPr algn="just"/>
                <a:r>
                  <a:rPr lang="en-US" sz="3000" dirty="0" smtClean="0"/>
                  <a:t>Increasing of signal power </a:t>
                </a:r>
                <a14:m>
                  <m:oMath xmlns:m="http://schemas.openxmlformats.org/officeDocument/2006/math">
                    <m:r>
                      <a:rPr lang="en-US" sz="3000" i="1">
                        <a:latin typeface="Cambria Math"/>
                      </a:rPr>
                      <m:t>𝑆</m:t>
                    </m:r>
                  </m:oMath>
                </a14:m>
                <a:r>
                  <a:rPr lang="en-US" sz="3000" dirty="0" smtClean="0"/>
                  <a:t> is not </a:t>
                </a:r>
                <a:r>
                  <a:rPr lang="en-US" sz="3000" dirty="0"/>
                  <a:t>v</a:t>
                </a:r>
                <a:r>
                  <a:rPr lang="en-US" sz="3000" dirty="0" smtClean="0"/>
                  <a:t>ery productive way of capacity increasing.</a:t>
                </a:r>
              </a:p>
              <a:p>
                <a:pPr algn="just"/>
                <a:r>
                  <a:rPr lang="en-US" sz="3000" dirty="0" smtClean="0"/>
                  <a:t>It is better to increase the bandwidth </a:t>
                </a:r>
                <a14:m>
                  <m:oMath xmlns:m="http://schemas.openxmlformats.org/officeDocument/2006/math">
                    <m:r>
                      <a:rPr lang="en-US" sz="3000" i="1">
                        <a:latin typeface="Cambria Math"/>
                      </a:rPr>
                      <m:t>𝐵</m:t>
                    </m:r>
                  </m:oMath>
                </a14:m>
                <a:r>
                  <a:rPr lang="en-US" sz="3000" dirty="0" smtClean="0"/>
                  <a:t>.</a:t>
                </a:r>
              </a:p>
              <a:p>
                <a:pPr algn="just"/>
                <a:r>
                  <a:rPr lang="en-US" sz="3000" dirty="0" smtClean="0"/>
                  <a:t>From hardware point of </a:t>
                </a:r>
                <a:r>
                  <a:rPr lang="en-US" sz="3000" dirty="0"/>
                  <a:t>v</a:t>
                </a:r>
                <a:r>
                  <a:rPr lang="en-US" sz="3000" dirty="0" smtClean="0"/>
                  <a:t>iew it is easier to increase bandwidth for high-frequency signals</a:t>
                </a:r>
                <a:r>
                  <a:rPr lang="ru-RU" sz="3000" dirty="0" smtClean="0"/>
                  <a:t>.</a:t>
                </a:r>
              </a:p>
              <a:p>
                <a:pPr algn="just"/>
                <a:r>
                  <a:rPr lang="en-US" sz="3000" dirty="0" smtClean="0"/>
                  <a:t>High-frequency allows hardware miniaturization.</a:t>
                </a:r>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481" r="-1704"/>
                </a:stretch>
              </a:blipFill>
            </p:spPr>
            <p:txBody>
              <a:bodyPr/>
              <a:lstStyle/>
              <a:p>
                <a:r>
                  <a:rPr lang="ru-RU">
                    <a:noFill/>
                  </a:rPr>
                  <a:t> </a:t>
                </a:r>
              </a:p>
            </p:txBody>
          </p:sp>
        </mc:Fallback>
      </mc:AlternateContent>
    </p:spTree>
    <p:extLst>
      <p:ext uri="{BB962C8B-B14F-4D97-AF65-F5344CB8AC3E}">
        <p14:creationId xmlns:p14="http://schemas.microsoft.com/office/powerpoint/2010/main" val="22336822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Creative question</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92500" lnSpcReduction="20000"/>
              </a:bodyPr>
              <a:lstStyle/>
              <a:p>
                <a:pPr algn="just"/>
                <a:r>
                  <a:rPr lang="en-US" dirty="0"/>
                  <a:t>L</a:t>
                </a:r>
                <a:r>
                  <a:rPr lang="en-US" dirty="0" smtClean="0"/>
                  <a:t>et us transmit pure sine wave, and turn it on and off according to Morse code.</a:t>
                </a:r>
              </a:p>
              <a:p>
                <a:pPr algn="just"/>
                <a:r>
                  <a:rPr lang="en-US" dirty="0" smtClean="0"/>
                  <a:t>When the wave is on, it has zero bandwidth (</a:t>
                </a:r>
                <a14:m>
                  <m:oMath xmlns:m="http://schemas.openxmlformats.org/officeDocument/2006/math">
                    <m:r>
                      <a:rPr lang="en-US" i="1">
                        <a:latin typeface="Cambria Math"/>
                      </a:rPr>
                      <m:t>𝐵</m:t>
                    </m:r>
                    <m:r>
                      <a:rPr lang="en-US" i="1">
                        <a:latin typeface="Cambria Math"/>
                      </a:rPr>
                      <m:t>=0</m:t>
                    </m:r>
                  </m:oMath>
                </a14:m>
                <a:r>
                  <a:rPr lang="en-US" dirty="0" smtClean="0"/>
                  <a:t>). When the wave is off, it has zero energy (</a:t>
                </a:r>
                <a14:m>
                  <m:oMath xmlns:m="http://schemas.openxmlformats.org/officeDocument/2006/math">
                    <m:r>
                      <a:rPr lang="en-US" i="1">
                        <a:latin typeface="Cambria Math"/>
                      </a:rPr>
                      <m:t>𝑆</m:t>
                    </m:r>
                    <m:r>
                      <a:rPr lang="en-US" b="0" i="1" smtClean="0">
                        <a:latin typeface="Cambria Math"/>
                      </a:rPr>
                      <m:t>=0</m:t>
                    </m:r>
                  </m:oMath>
                </a14:m>
                <a:r>
                  <a:rPr lang="en-US" dirty="0" smtClean="0"/>
                  <a:t>). So in both cases we do not transfer information according to </a:t>
                </a:r>
                <a:r>
                  <a:rPr lang="en-US" dirty="0"/>
                  <a:t>Shannon–Hartley </a:t>
                </a:r>
                <a:r>
                  <a:rPr lang="en-US" dirty="0" smtClean="0"/>
                  <a:t>theorem.</a:t>
                </a:r>
              </a:p>
              <a:p>
                <a:pPr algn="just"/>
                <a:r>
                  <a:rPr lang="en-US" dirty="0" smtClean="0"/>
                  <a:t>Nevertheless we can receive this wave and decode Morse code. So, information is transferred.</a:t>
                </a:r>
              </a:p>
              <a:p>
                <a:pPr algn="just"/>
                <a:r>
                  <a:rPr lang="en-US" dirty="0" smtClean="0"/>
                  <a:t>What is wrong with our reasoning?</a:t>
                </a:r>
                <a:endParaRPr lang="en-US"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481" t="-2022" r="-1704" b="-2965"/>
                </a:stretch>
              </a:blipFill>
            </p:spPr>
            <p:txBody>
              <a:bodyPr/>
              <a:lstStyle/>
              <a:p>
                <a:r>
                  <a:rPr lang="ru-RU">
                    <a:noFill/>
                  </a:rPr>
                  <a:t> </a:t>
                </a:r>
              </a:p>
            </p:txBody>
          </p:sp>
        </mc:Fallback>
      </mc:AlternateContent>
    </p:spTree>
    <p:extLst>
      <p:ext uri="{BB962C8B-B14F-4D97-AF65-F5344CB8AC3E}">
        <p14:creationId xmlns:p14="http://schemas.microsoft.com/office/powerpoint/2010/main" val="9325429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Modulation</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77500" lnSpcReduction="20000"/>
              </a:bodyPr>
              <a:lstStyle/>
              <a:p>
                <a:pPr marL="0" indent="0" algn="just">
                  <a:buNone/>
                </a:pPr>
                <a:r>
                  <a:rPr lang="en-US" dirty="0" smtClean="0"/>
                  <a:t>Harmonic wave with amplitude </a:t>
                </a:r>
                <a14:m>
                  <m:oMath xmlns:m="http://schemas.openxmlformats.org/officeDocument/2006/math">
                    <m:r>
                      <a:rPr lang="en-US" i="1">
                        <a:latin typeface="Cambria Math"/>
                      </a:rPr>
                      <m:t>𝑎</m:t>
                    </m:r>
                    <m:r>
                      <a:rPr lang="en-US" i="1">
                        <a:latin typeface="Cambria Math"/>
                      </a:rPr>
                      <m:t> </m:t>
                    </m:r>
                  </m:oMath>
                </a14:m>
                <a:r>
                  <a:rPr lang="en-US" dirty="0" smtClean="0"/>
                  <a:t>, frequency </a:t>
                </a:r>
                <a14:m>
                  <m:oMath xmlns:m="http://schemas.openxmlformats.org/officeDocument/2006/math">
                    <m:r>
                      <a:rPr lang="en-US" i="1">
                        <a:latin typeface="Cambria Math"/>
                        <a:ea typeface="Cambria Math"/>
                      </a:rPr>
                      <m:t>𝑓</m:t>
                    </m:r>
                    <m:r>
                      <a:rPr lang="en-US" i="1">
                        <a:latin typeface="Cambria Math"/>
                        <a:ea typeface="Cambria Math"/>
                      </a:rPr>
                      <m:t> </m:t>
                    </m:r>
                  </m:oMath>
                </a14:m>
                <a:r>
                  <a:rPr lang="en-US" dirty="0" smtClean="0"/>
                  <a:t>, and phase </a:t>
                </a:r>
                <a14:m>
                  <m:oMath xmlns:m="http://schemas.openxmlformats.org/officeDocument/2006/math">
                    <m:r>
                      <a:rPr lang="en-US" i="1">
                        <a:latin typeface="Cambria Math"/>
                        <a:ea typeface="Cambria Math"/>
                      </a:rPr>
                      <m:t>𝑝</m:t>
                    </m:r>
                    <m:r>
                      <a:rPr lang="en-US" i="1">
                        <a:latin typeface="Cambria Math"/>
                        <a:ea typeface="Cambria Math"/>
                      </a:rPr>
                      <m:t> </m:t>
                    </m:r>
                  </m:oMath>
                </a14:m>
                <a:r>
                  <a:rPr lang="en-US" dirty="0" smtClean="0"/>
                  <a:t>:</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𝑢</m:t>
                      </m:r>
                      <m:d>
                        <m:dPr>
                          <m:ctrlPr>
                            <a:rPr lang="en-US" i="1">
                              <a:latin typeface="Cambria Math"/>
                            </a:rPr>
                          </m:ctrlPr>
                        </m:dPr>
                        <m:e>
                          <m:r>
                            <a:rPr lang="en-US" i="1" smtClean="0">
                              <a:solidFill>
                                <a:schemeClr val="accent2"/>
                              </a:solidFill>
                              <a:latin typeface="Cambria Math"/>
                            </a:rPr>
                            <m:t>𝑡</m:t>
                          </m:r>
                          <m:r>
                            <a:rPr lang="en-US" b="0" i="1" smtClean="0">
                              <a:latin typeface="Cambria Math"/>
                            </a:rPr>
                            <m:t>,</m:t>
                          </m:r>
                          <m:r>
                            <a:rPr lang="en-US" b="0" i="1" smtClean="0">
                              <a:latin typeface="Cambria Math"/>
                            </a:rPr>
                            <m:t>𝑎</m:t>
                          </m:r>
                          <m:r>
                            <a:rPr lang="en-US" b="0" i="1" smtClean="0">
                              <a:latin typeface="Cambria Math"/>
                            </a:rPr>
                            <m:t>,</m:t>
                          </m:r>
                          <m:r>
                            <a:rPr lang="en-US" b="0" i="1" smtClean="0">
                              <a:latin typeface="Cambria Math"/>
                            </a:rPr>
                            <m:t>𝑓</m:t>
                          </m:r>
                          <m:r>
                            <a:rPr lang="en-US" b="0" i="1" smtClean="0">
                              <a:latin typeface="Cambria Math"/>
                            </a:rPr>
                            <m:t>,</m:t>
                          </m:r>
                          <m:r>
                            <a:rPr lang="en-US" b="0" i="1" smtClean="0">
                              <a:latin typeface="Cambria Math"/>
                            </a:rPr>
                            <m:t>𝑝</m:t>
                          </m:r>
                        </m:e>
                      </m:d>
                      <m:r>
                        <a:rPr lang="en-US" i="1">
                          <a:latin typeface="Cambria Math"/>
                        </a:rPr>
                        <m:t>=</m:t>
                      </m:r>
                      <m:r>
                        <a:rPr lang="en-US" i="1">
                          <a:latin typeface="Cambria Math"/>
                        </a:rPr>
                        <m:t>𝑎</m:t>
                      </m:r>
                      <m:func>
                        <m:funcPr>
                          <m:ctrlPr>
                            <a:rPr lang="en-US" i="1">
                              <a:latin typeface="Cambria Math"/>
                            </a:rPr>
                          </m:ctrlPr>
                        </m:funcPr>
                        <m:fName>
                          <m:r>
                            <m:rPr>
                              <m:sty m:val="p"/>
                            </m:rPr>
                            <a:rPr lang="en-US">
                              <a:latin typeface="Cambria Math"/>
                            </a:rPr>
                            <m:t>sin</m:t>
                          </m:r>
                        </m:fName>
                        <m:e>
                          <m:d>
                            <m:dPr>
                              <m:ctrlPr>
                                <a:rPr lang="en-US" i="1">
                                  <a:latin typeface="Cambria Math"/>
                                </a:rPr>
                              </m:ctrlPr>
                            </m:dPr>
                            <m:e>
                              <m:r>
                                <a:rPr lang="en-US" i="1">
                                  <a:latin typeface="Cambria Math"/>
                                </a:rPr>
                                <m:t>2</m:t>
                              </m:r>
                              <m:r>
                                <a:rPr lang="en-US" i="1">
                                  <a:latin typeface="Cambria Math"/>
                                  <a:ea typeface="Cambria Math"/>
                                </a:rPr>
                                <m:t>𝜋</m:t>
                              </m:r>
                              <m:r>
                                <a:rPr lang="en-US" i="1">
                                  <a:latin typeface="Cambria Math"/>
                                  <a:ea typeface="Cambria Math"/>
                                </a:rPr>
                                <m:t>⋅</m:t>
                              </m:r>
                              <m:r>
                                <a:rPr lang="en-US" i="1">
                                  <a:latin typeface="Cambria Math"/>
                                  <a:ea typeface="Cambria Math"/>
                                </a:rPr>
                                <m:t>𝑓</m:t>
                              </m:r>
                              <m:r>
                                <a:rPr lang="en-US" i="1">
                                  <a:latin typeface="Cambria Math"/>
                                  <a:ea typeface="Cambria Math"/>
                                </a:rPr>
                                <m:t>⋅</m:t>
                              </m:r>
                              <m:r>
                                <a:rPr lang="en-US" i="1">
                                  <a:solidFill>
                                    <a:schemeClr val="accent2"/>
                                  </a:solidFill>
                                  <a:latin typeface="Cambria Math"/>
                                  <a:ea typeface="Cambria Math"/>
                                </a:rPr>
                                <m:t>𝑡</m:t>
                              </m:r>
                              <m:r>
                                <a:rPr lang="en-US" i="1">
                                  <a:latin typeface="Cambria Math"/>
                                  <a:ea typeface="Cambria Math"/>
                                </a:rPr>
                                <m:t>+</m:t>
                              </m:r>
                              <m:r>
                                <a:rPr lang="en-US" i="1">
                                  <a:latin typeface="Cambria Math"/>
                                  <a:ea typeface="Cambria Math"/>
                                </a:rPr>
                                <m:t>𝑝</m:t>
                              </m:r>
                            </m:e>
                          </m:d>
                        </m:e>
                      </m:func>
                      <m:r>
                        <a:rPr lang="en-US" b="0" i="1" smtClean="0">
                          <a:latin typeface="Cambria Math"/>
                          <a:ea typeface="Cambria Math"/>
                        </a:rPr>
                        <m:t>.</m:t>
                      </m:r>
                    </m:oMath>
                  </m:oMathPara>
                </a14:m>
                <a:endParaRPr lang="en-US" dirty="0" smtClean="0"/>
              </a:p>
              <a:p>
                <a:pPr marL="0" indent="0">
                  <a:buNone/>
                </a:pPr>
                <a:endParaRPr lang="en-US" dirty="0"/>
              </a:p>
              <a:p>
                <a:pPr marL="0" indent="0" algn="just">
                  <a:buNone/>
                </a:pPr>
                <a:r>
                  <a:rPr lang="en-US" dirty="0" smtClean="0"/>
                  <a:t>In order to transfer information we should change some wave properties:</a:t>
                </a:r>
              </a:p>
              <a:p>
                <a14:m>
                  <m:oMath xmlns:m="http://schemas.openxmlformats.org/officeDocument/2006/math">
                    <m:r>
                      <a:rPr lang="en-US" i="1">
                        <a:latin typeface="Cambria Math"/>
                      </a:rPr>
                      <m:t>𝑎</m:t>
                    </m:r>
                  </m:oMath>
                </a14:m>
                <a:r>
                  <a:rPr lang="en-US" dirty="0" smtClean="0"/>
                  <a:t> — amplitude modulation (AM);</a:t>
                </a:r>
              </a:p>
              <a:p>
                <a14:m>
                  <m:oMath xmlns:m="http://schemas.openxmlformats.org/officeDocument/2006/math">
                    <m:r>
                      <a:rPr lang="en-US" i="1">
                        <a:latin typeface="Cambria Math"/>
                      </a:rPr>
                      <m:t>𝑓</m:t>
                    </m:r>
                  </m:oMath>
                </a14:m>
                <a:r>
                  <a:rPr lang="en-US" dirty="0" smtClean="0"/>
                  <a:t> — frequency modulation (FM);</a:t>
                </a:r>
              </a:p>
              <a:p>
                <a14:m>
                  <m:oMath xmlns:m="http://schemas.openxmlformats.org/officeDocument/2006/math">
                    <m:r>
                      <a:rPr lang="en-US" i="1">
                        <a:latin typeface="Cambria Math"/>
                        <a:ea typeface="Cambria Math"/>
                      </a:rPr>
                      <m:t>𝑝</m:t>
                    </m:r>
                  </m:oMath>
                </a14:m>
                <a:r>
                  <a:rPr lang="en-US" dirty="0" smtClean="0"/>
                  <a:t> — phase modulation (PM).</a:t>
                </a:r>
              </a:p>
              <a:p>
                <a:pPr marL="0" indent="0">
                  <a:buNone/>
                </a:pPr>
                <a:endParaRPr lang="en-US" dirty="0" smtClean="0"/>
              </a:p>
              <a:p>
                <a:pPr marL="0" indent="0" algn="just">
                  <a:buNone/>
                </a:pPr>
                <a:r>
                  <a:rPr lang="en-US" dirty="0" smtClean="0"/>
                  <a:t>The modulated wave is called </a:t>
                </a:r>
                <a:r>
                  <a:rPr lang="en-US" dirty="0" smtClean="0">
                    <a:solidFill>
                      <a:schemeClr val="accent2"/>
                    </a:solidFill>
                  </a:rPr>
                  <a:t>carrier</a:t>
                </a:r>
                <a:r>
                  <a:rPr lang="en-US" dirty="0" smtClean="0"/>
                  <a:t>, because it carries our information.</a:t>
                </a:r>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185" r="-1185"/>
                </a:stretch>
              </a:blipFill>
            </p:spPr>
            <p:txBody>
              <a:bodyPr/>
              <a:lstStyle/>
              <a:p>
                <a:r>
                  <a:rPr lang="ru-RU">
                    <a:noFill/>
                  </a:rPr>
                  <a:t> </a:t>
                </a:r>
              </a:p>
            </p:txBody>
          </p:sp>
        </mc:Fallback>
      </mc:AlternateContent>
    </p:spTree>
    <p:extLst>
      <p:ext uri="{BB962C8B-B14F-4D97-AF65-F5344CB8AC3E}">
        <p14:creationId xmlns:p14="http://schemas.microsoft.com/office/powerpoint/2010/main" val="20968866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Amplitude modulation</a:t>
            </a:r>
            <a:endParaRPr lang="ru-RU" dirty="0"/>
          </a:p>
        </p:txBody>
      </p:sp>
      <p:sp>
        <p:nvSpPr>
          <p:cNvPr id="3" name="Объект 2"/>
          <p:cNvSpPr>
            <a:spLocks noGrp="1"/>
          </p:cNvSpPr>
          <p:nvPr>
            <p:ph idx="1"/>
          </p:nvPr>
        </p:nvSpPr>
        <p:spPr/>
        <p:txBody>
          <a:bodyPr anchor="ctr"/>
          <a:lstStyle/>
          <a:p>
            <a:pPr algn="just"/>
            <a:r>
              <a:rPr lang="en-US" dirty="0"/>
              <a:t>AM can be digital or analog</a:t>
            </a:r>
            <a:r>
              <a:rPr lang="en-US" dirty="0" smtClean="0"/>
              <a:t>.</a:t>
            </a:r>
          </a:p>
          <a:p>
            <a:pPr algn="just"/>
            <a:r>
              <a:rPr lang="en-US" dirty="0" smtClean="0"/>
              <a:t>Our example with Morse code is in fact digital amplitude modulation.</a:t>
            </a:r>
          </a:p>
          <a:p>
            <a:pPr algn="just"/>
            <a:r>
              <a:rPr lang="en-US" dirty="0" smtClean="0"/>
              <a:t>In digital modulation we use few fixed levels of modulated parameter.</a:t>
            </a:r>
          </a:p>
          <a:p>
            <a:pPr algn="just"/>
            <a:r>
              <a:rPr lang="en-US" dirty="0" smtClean="0"/>
              <a:t>In analog modulation the parameter is continuous.</a:t>
            </a:r>
          </a:p>
        </p:txBody>
      </p:sp>
    </p:spTree>
    <p:extLst>
      <p:ext uri="{BB962C8B-B14F-4D97-AF65-F5344CB8AC3E}">
        <p14:creationId xmlns:p14="http://schemas.microsoft.com/office/powerpoint/2010/main" val="20789192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AM Bandwidth</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85000" lnSpcReduction="20000"/>
              </a:bodyPr>
              <a:lstStyle/>
              <a:p>
                <a:pPr marL="0" indent="0" algn="just">
                  <a:buNone/>
                </a:pPr>
                <a:r>
                  <a:rPr lang="en-US" dirty="0" smtClean="0"/>
                  <a:t>Suppose we want to modify amplitude by some sinusoidal function:</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𝑎</m:t>
                      </m:r>
                      <m:d>
                        <m:dPr>
                          <m:ctrlPr>
                            <a:rPr lang="en-US" i="1" smtClean="0">
                              <a:latin typeface="Cambria Math"/>
                            </a:rPr>
                          </m:ctrlPr>
                        </m:dPr>
                        <m:e>
                          <m:r>
                            <a:rPr lang="en-US" b="0" i="1" smtClean="0">
                              <a:solidFill>
                                <a:schemeClr val="accent2"/>
                              </a:solidFill>
                              <a:latin typeface="Cambria Math"/>
                            </a:rPr>
                            <m:t>𝑡</m:t>
                          </m:r>
                        </m:e>
                      </m:d>
                      <m:r>
                        <a:rPr lang="en-US" b="0" i="1" smtClean="0">
                          <a:latin typeface="Cambria Math"/>
                        </a:rPr>
                        <m:t>=</m:t>
                      </m:r>
                      <m:r>
                        <a:rPr lang="en-US" b="0" i="1" smtClean="0">
                          <a:latin typeface="Cambria Math"/>
                        </a:rPr>
                        <m:t>𝑏</m:t>
                      </m:r>
                      <m:func>
                        <m:funcPr>
                          <m:ctrlPr>
                            <a:rPr lang="en-US" b="0" i="1" smtClean="0">
                              <a:latin typeface="Cambria Math"/>
                            </a:rPr>
                          </m:ctrlPr>
                        </m:funcPr>
                        <m:fName>
                          <m:r>
                            <m:rPr>
                              <m:sty m:val="p"/>
                            </m:rPr>
                            <a:rPr lang="en-US" b="0" i="0" smtClean="0">
                              <a:latin typeface="Cambria Math"/>
                            </a:rPr>
                            <m:t>sin</m:t>
                          </m:r>
                        </m:fName>
                        <m:e>
                          <m:d>
                            <m:dPr>
                              <m:ctrlPr>
                                <a:rPr lang="en-US" b="0" i="1" smtClean="0">
                                  <a:latin typeface="Cambria Math"/>
                                </a:rPr>
                              </m:ctrlPr>
                            </m:dPr>
                            <m:e>
                              <m:r>
                                <a:rPr lang="en-US" b="0" i="1" smtClean="0">
                                  <a:latin typeface="Cambria Math"/>
                                </a:rPr>
                                <m:t>2</m:t>
                              </m:r>
                              <m:r>
                                <a:rPr lang="en-US" b="0" i="1" smtClean="0">
                                  <a:latin typeface="Cambria Math"/>
                                  <a:ea typeface="Cambria Math"/>
                                </a:rPr>
                                <m:t>𝜋</m:t>
                              </m:r>
                              <m:r>
                                <a:rPr lang="en-US" b="0" i="1" smtClean="0">
                                  <a:latin typeface="Cambria Math"/>
                                  <a:ea typeface="Cambria Math"/>
                                </a:rPr>
                                <m:t>⋅</m:t>
                              </m:r>
                              <m:r>
                                <a:rPr lang="en-US" b="0" i="1" smtClean="0">
                                  <a:latin typeface="Cambria Math"/>
                                  <a:ea typeface="Cambria Math"/>
                                </a:rPr>
                                <m:t>𝑔</m:t>
                              </m:r>
                              <m:r>
                                <a:rPr lang="en-US" b="0" i="1" smtClean="0">
                                  <a:latin typeface="Cambria Math"/>
                                  <a:ea typeface="Cambria Math"/>
                                </a:rPr>
                                <m:t>⋅</m:t>
                              </m:r>
                              <m:r>
                                <a:rPr lang="en-US" b="0" i="1" smtClean="0">
                                  <a:solidFill>
                                    <a:schemeClr val="accent2"/>
                                  </a:solidFill>
                                  <a:latin typeface="Cambria Math"/>
                                  <a:ea typeface="Cambria Math"/>
                                </a:rPr>
                                <m:t>𝑡</m:t>
                              </m:r>
                            </m:e>
                          </m:d>
                        </m:e>
                      </m:func>
                      <m:r>
                        <a:rPr lang="en-US" b="0" i="1" smtClean="0">
                          <a:latin typeface="Cambria Math"/>
                        </a:rPr>
                        <m:t>,</m:t>
                      </m:r>
                    </m:oMath>
                  </m:oMathPara>
                </a14:m>
                <a:endParaRPr lang="en-US" b="0" dirty="0" smtClean="0"/>
              </a:p>
              <a:p>
                <a:pPr marL="0" indent="0" algn="just">
                  <a:buNone/>
                </a:pPr>
                <a:r>
                  <a:rPr lang="en-US" dirty="0" smtClean="0"/>
                  <a:t>then </a:t>
                </a:r>
                <a:r>
                  <a:rPr lang="en-US" dirty="0"/>
                  <a:t>(when phase is fixed it can be considered zero)</a:t>
                </a:r>
                <a:r>
                  <a:rPr lang="en-US" dirty="0" smtClean="0"/>
                  <a:t>:</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𝑢</m:t>
                      </m:r>
                      <m:d>
                        <m:dPr>
                          <m:ctrlPr>
                            <a:rPr lang="en-US" i="1">
                              <a:latin typeface="Cambria Math"/>
                            </a:rPr>
                          </m:ctrlPr>
                        </m:dPr>
                        <m:e>
                          <m:r>
                            <a:rPr lang="en-US" i="1">
                              <a:solidFill>
                                <a:schemeClr val="accent2"/>
                              </a:solidFill>
                              <a:latin typeface="Cambria Math"/>
                            </a:rPr>
                            <m:t>𝑡</m:t>
                          </m:r>
                          <m:r>
                            <a:rPr lang="en-US" i="1">
                              <a:latin typeface="Cambria Math"/>
                            </a:rPr>
                            <m:t>,</m:t>
                          </m:r>
                          <m:r>
                            <a:rPr lang="en-US" i="1">
                              <a:latin typeface="Cambria Math"/>
                            </a:rPr>
                            <m:t>𝑎</m:t>
                          </m:r>
                          <m:d>
                            <m:dPr>
                              <m:ctrlPr>
                                <a:rPr lang="en-US" i="1">
                                  <a:latin typeface="Cambria Math"/>
                                </a:rPr>
                              </m:ctrlPr>
                            </m:dPr>
                            <m:e>
                              <m:r>
                                <a:rPr lang="en-US" i="1" smtClean="0">
                                  <a:solidFill>
                                    <a:schemeClr val="accent2"/>
                                  </a:solidFill>
                                  <a:latin typeface="Cambria Math"/>
                                </a:rPr>
                                <m:t>𝑡</m:t>
                              </m:r>
                            </m:e>
                          </m:d>
                          <m:r>
                            <a:rPr lang="en-US" i="1">
                              <a:latin typeface="Cambria Math"/>
                            </a:rPr>
                            <m:t>,</m:t>
                          </m:r>
                          <m:r>
                            <a:rPr lang="en-US" i="1">
                              <a:latin typeface="Cambria Math"/>
                            </a:rPr>
                            <m:t>𝑓</m:t>
                          </m:r>
                        </m:e>
                      </m:d>
                      <m:r>
                        <a:rPr lang="en-US" b="0" i="1" smtClean="0">
                          <a:latin typeface="Cambria Math"/>
                        </a:rPr>
                        <m:t>=</m:t>
                      </m:r>
                    </m:oMath>
                  </m:oMathPara>
                </a14:m>
                <a:endParaRPr lang="en-US"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a:rPr>
                        <m:t>=</m:t>
                      </m:r>
                      <m:r>
                        <a:rPr lang="en-US" i="1">
                          <a:latin typeface="Cambria Math"/>
                        </a:rPr>
                        <m:t>𝑏</m:t>
                      </m:r>
                      <m:func>
                        <m:funcPr>
                          <m:ctrlPr>
                            <a:rPr lang="en-US" i="1">
                              <a:latin typeface="Cambria Math"/>
                            </a:rPr>
                          </m:ctrlPr>
                        </m:funcPr>
                        <m:fName>
                          <m:r>
                            <m:rPr>
                              <m:sty m:val="p"/>
                            </m:rPr>
                            <a:rPr lang="en-US">
                              <a:latin typeface="Cambria Math"/>
                            </a:rPr>
                            <m:t>sin</m:t>
                          </m:r>
                        </m:fName>
                        <m:e>
                          <m:d>
                            <m:dPr>
                              <m:ctrlPr>
                                <a:rPr lang="en-US" i="1">
                                  <a:latin typeface="Cambria Math"/>
                                </a:rPr>
                              </m:ctrlPr>
                            </m:dPr>
                            <m:e>
                              <m:r>
                                <a:rPr lang="en-US" i="1">
                                  <a:latin typeface="Cambria Math"/>
                                </a:rPr>
                                <m:t>2</m:t>
                              </m:r>
                              <m:r>
                                <a:rPr lang="en-US" i="1">
                                  <a:latin typeface="Cambria Math"/>
                                  <a:ea typeface="Cambria Math"/>
                                </a:rPr>
                                <m:t>𝜋</m:t>
                              </m:r>
                              <m:r>
                                <a:rPr lang="en-US" i="1">
                                  <a:latin typeface="Cambria Math"/>
                                  <a:ea typeface="Cambria Math"/>
                                </a:rPr>
                                <m:t>⋅</m:t>
                              </m:r>
                              <m:r>
                                <a:rPr lang="en-US" i="1">
                                  <a:latin typeface="Cambria Math"/>
                                  <a:ea typeface="Cambria Math"/>
                                </a:rPr>
                                <m:t>𝑔</m:t>
                              </m:r>
                              <m:r>
                                <a:rPr lang="en-US" i="1">
                                  <a:latin typeface="Cambria Math"/>
                                  <a:ea typeface="Cambria Math"/>
                                </a:rPr>
                                <m:t>⋅</m:t>
                              </m:r>
                              <m:r>
                                <a:rPr lang="en-US" i="1" smtClean="0">
                                  <a:solidFill>
                                    <a:schemeClr val="accent2"/>
                                  </a:solidFill>
                                  <a:latin typeface="Cambria Math"/>
                                  <a:ea typeface="Cambria Math"/>
                                </a:rPr>
                                <m:t>𝑡</m:t>
                              </m:r>
                            </m:e>
                          </m:d>
                        </m:e>
                      </m:func>
                      <m:func>
                        <m:funcPr>
                          <m:ctrlPr>
                            <a:rPr lang="en-US" i="1">
                              <a:latin typeface="Cambria Math"/>
                            </a:rPr>
                          </m:ctrlPr>
                        </m:funcPr>
                        <m:fName>
                          <m:r>
                            <m:rPr>
                              <m:sty m:val="p"/>
                            </m:rPr>
                            <a:rPr lang="en-US">
                              <a:latin typeface="Cambria Math"/>
                            </a:rPr>
                            <m:t>sin</m:t>
                          </m:r>
                        </m:fName>
                        <m:e>
                          <m:d>
                            <m:dPr>
                              <m:ctrlPr>
                                <a:rPr lang="en-US" i="1">
                                  <a:latin typeface="Cambria Math"/>
                                </a:rPr>
                              </m:ctrlPr>
                            </m:dPr>
                            <m:e>
                              <m:r>
                                <a:rPr lang="en-US" i="1">
                                  <a:latin typeface="Cambria Math"/>
                                </a:rPr>
                                <m:t>2</m:t>
                              </m:r>
                              <m:r>
                                <a:rPr lang="en-US" i="1">
                                  <a:latin typeface="Cambria Math"/>
                                  <a:ea typeface="Cambria Math"/>
                                </a:rPr>
                                <m:t>𝜋</m:t>
                              </m:r>
                              <m:r>
                                <a:rPr lang="en-US" i="1">
                                  <a:latin typeface="Cambria Math"/>
                                  <a:ea typeface="Cambria Math"/>
                                </a:rPr>
                                <m:t>⋅</m:t>
                              </m:r>
                              <m:r>
                                <a:rPr lang="en-US" i="1">
                                  <a:latin typeface="Cambria Math"/>
                                  <a:ea typeface="Cambria Math"/>
                                </a:rPr>
                                <m:t>𝑓</m:t>
                              </m:r>
                              <m:r>
                                <a:rPr lang="en-US" i="1">
                                  <a:latin typeface="Cambria Math"/>
                                  <a:ea typeface="Cambria Math"/>
                                </a:rPr>
                                <m:t>⋅</m:t>
                              </m:r>
                              <m:r>
                                <a:rPr lang="en-US" i="1">
                                  <a:solidFill>
                                    <a:schemeClr val="accent2"/>
                                  </a:solidFill>
                                  <a:latin typeface="Cambria Math"/>
                                  <a:ea typeface="Cambria Math"/>
                                </a:rPr>
                                <m:t>𝑡</m:t>
                              </m:r>
                            </m:e>
                          </m:d>
                        </m:e>
                      </m:func>
                      <m:r>
                        <a:rPr lang="en-US" b="0" i="1" smtClean="0">
                          <a:latin typeface="Cambria Math"/>
                          <a:ea typeface="Cambria Math"/>
                        </a:rPr>
                        <m:t>=</m:t>
                      </m:r>
                    </m:oMath>
                  </m:oMathPara>
                </a14:m>
                <a:endParaRPr lang="en-US" b="0"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m:t>
                      </m:r>
                      <m:f>
                        <m:fPr>
                          <m:ctrlPr>
                            <a:rPr lang="en-US" b="0" i="1" smtClean="0">
                              <a:latin typeface="Cambria Math"/>
                              <a:ea typeface="Cambria Math"/>
                            </a:rPr>
                          </m:ctrlPr>
                        </m:fPr>
                        <m:num>
                          <m:r>
                            <a:rPr lang="en-US" b="0" i="1" smtClean="0">
                              <a:latin typeface="Cambria Math"/>
                              <a:ea typeface="Cambria Math"/>
                            </a:rPr>
                            <m:t>𝑏</m:t>
                          </m:r>
                        </m:num>
                        <m:den>
                          <m:r>
                            <a:rPr lang="en-US" b="0" i="1" smtClean="0">
                              <a:latin typeface="Cambria Math"/>
                              <a:ea typeface="Cambria Math"/>
                            </a:rPr>
                            <m:t>2</m:t>
                          </m:r>
                        </m:den>
                      </m:f>
                      <m:d>
                        <m:dPr>
                          <m:ctrlPr>
                            <a:rPr lang="en-US" b="0" i="1" smtClean="0">
                              <a:latin typeface="Cambria Math"/>
                              <a:ea typeface="Cambria Math"/>
                            </a:rPr>
                          </m:ctrlPr>
                        </m:dPr>
                        <m:e>
                          <m:func>
                            <m:funcPr>
                              <m:ctrlPr>
                                <a:rPr lang="en-US" i="1">
                                  <a:latin typeface="Cambria Math"/>
                                  <a:ea typeface="Cambria Math"/>
                                </a:rPr>
                              </m:ctrlPr>
                            </m:funcPr>
                            <m:fName>
                              <m:r>
                                <m:rPr>
                                  <m:sty m:val="p"/>
                                </m:rPr>
                                <a:rPr lang="en-US">
                                  <a:latin typeface="Cambria Math"/>
                                  <a:ea typeface="Cambria Math"/>
                                </a:rPr>
                                <m:t>cos</m:t>
                              </m:r>
                            </m:fName>
                            <m:e>
                              <m:d>
                                <m:dPr>
                                  <m:ctrlPr>
                                    <a:rPr lang="en-US" i="1">
                                      <a:latin typeface="Cambria Math"/>
                                      <a:ea typeface="Cambria Math"/>
                                    </a:rPr>
                                  </m:ctrlPr>
                                </m:dPr>
                                <m:e>
                                  <m:r>
                                    <a:rPr lang="en-US" i="1">
                                      <a:latin typeface="Cambria Math"/>
                                    </a:rPr>
                                    <m:t>2</m:t>
                                  </m:r>
                                  <m:r>
                                    <a:rPr lang="en-US" i="1">
                                      <a:latin typeface="Cambria Math"/>
                                      <a:ea typeface="Cambria Math"/>
                                    </a:rPr>
                                    <m:t>𝜋</m:t>
                                  </m:r>
                                  <m:r>
                                    <a:rPr lang="en-US" i="1">
                                      <a:latin typeface="Cambria Math"/>
                                      <a:ea typeface="Cambria Math"/>
                                    </a:rPr>
                                    <m:t>⋅</m:t>
                                  </m:r>
                                  <m:d>
                                    <m:dPr>
                                      <m:ctrlPr>
                                        <a:rPr lang="en-US" i="1" smtClean="0">
                                          <a:latin typeface="Cambria Math"/>
                                          <a:ea typeface="Cambria Math"/>
                                        </a:rPr>
                                      </m:ctrlPr>
                                    </m:dPr>
                                    <m:e>
                                      <m:r>
                                        <a:rPr lang="en-US" b="0" i="1" smtClean="0">
                                          <a:latin typeface="Cambria Math"/>
                                          <a:ea typeface="Cambria Math"/>
                                        </a:rPr>
                                        <m:t>𝑓</m:t>
                                      </m:r>
                                      <m:r>
                                        <a:rPr lang="en-US" b="0" i="1" smtClean="0">
                                          <a:latin typeface="Cambria Math"/>
                                          <a:ea typeface="Cambria Math"/>
                                        </a:rPr>
                                        <m:t>−</m:t>
                                      </m:r>
                                      <m:r>
                                        <a:rPr lang="en-US" b="0" i="1" smtClean="0">
                                          <a:latin typeface="Cambria Math"/>
                                          <a:ea typeface="Cambria Math"/>
                                        </a:rPr>
                                        <m:t>𝑔</m:t>
                                      </m:r>
                                    </m:e>
                                  </m:d>
                                  <m:r>
                                    <a:rPr lang="en-US" i="1">
                                      <a:latin typeface="Cambria Math"/>
                                      <a:ea typeface="Cambria Math"/>
                                    </a:rPr>
                                    <m:t>⋅</m:t>
                                  </m:r>
                                  <m:r>
                                    <a:rPr lang="en-US" i="1">
                                      <a:solidFill>
                                        <a:schemeClr val="accent2"/>
                                      </a:solidFill>
                                      <a:latin typeface="Cambria Math"/>
                                      <a:ea typeface="Cambria Math"/>
                                    </a:rPr>
                                    <m:t>𝑡</m:t>
                                  </m:r>
                                </m:e>
                              </m:d>
                            </m:e>
                          </m:func>
                          <m:r>
                            <a:rPr lang="en-US" b="0" i="1" smtClean="0">
                              <a:latin typeface="Cambria Math"/>
                              <a:ea typeface="Cambria Math"/>
                            </a:rPr>
                            <m:t>−</m:t>
                          </m:r>
                          <m:func>
                            <m:funcPr>
                              <m:ctrlPr>
                                <a:rPr lang="en-US" i="1">
                                  <a:latin typeface="Cambria Math"/>
                                  <a:ea typeface="Cambria Math"/>
                                </a:rPr>
                              </m:ctrlPr>
                            </m:funcPr>
                            <m:fName>
                              <m:r>
                                <m:rPr>
                                  <m:sty m:val="p"/>
                                </m:rPr>
                                <a:rPr lang="en-US">
                                  <a:latin typeface="Cambria Math"/>
                                  <a:ea typeface="Cambria Math"/>
                                </a:rPr>
                                <m:t>cos</m:t>
                              </m:r>
                            </m:fName>
                            <m:e>
                              <m:d>
                                <m:dPr>
                                  <m:ctrlPr>
                                    <a:rPr lang="en-US" i="1">
                                      <a:latin typeface="Cambria Math"/>
                                      <a:ea typeface="Cambria Math"/>
                                    </a:rPr>
                                  </m:ctrlPr>
                                </m:dPr>
                                <m:e>
                                  <m:r>
                                    <a:rPr lang="en-US" i="1">
                                      <a:latin typeface="Cambria Math"/>
                                    </a:rPr>
                                    <m:t>2</m:t>
                                  </m:r>
                                  <m:r>
                                    <a:rPr lang="en-US" i="1">
                                      <a:latin typeface="Cambria Math"/>
                                      <a:ea typeface="Cambria Math"/>
                                    </a:rPr>
                                    <m:t>𝜋</m:t>
                                  </m:r>
                                  <m:r>
                                    <a:rPr lang="en-US" i="1">
                                      <a:latin typeface="Cambria Math"/>
                                      <a:ea typeface="Cambria Math"/>
                                    </a:rPr>
                                    <m:t>⋅</m:t>
                                  </m:r>
                                  <m:d>
                                    <m:dPr>
                                      <m:ctrlPr>
                                        <a:rPr lang="en-US" i="1" smtClean="0">
                                          <a:latin typeface="Cambria Math"/>
                                          <a:ea typeface="Cambria Math"/>
                                        </a:rPr>
                                      </m:ctrlPr>
                                    </m:dPr>
                                    <m:e>
                                      <m:r>
                                        <a:rPr lang="en-US" b="0" i="1" smtClean="0">
                                          <a:latin typeface="Cambria Math"/>
                                          <a:ea typeface="Cambria Math"/>
                                        </a:rPr>
                                        <m:t>𝑓</m:t>
                                      </m:r>
                                      <m:r>
                                        <a:rPr lang="en-US" b="0" i="1" smtClean="0">
                                          <a:latin typeface="Cambria Math"/>
                                          <a:ea typeface="Cambria Math"/>
                                        </a:rPr>
                                        <m:t>+</m:t>
                                      </m:r>
                                      <m:r>
                                        <a:rPr lang="en-US" b="0" i="1" smtClean="0">
                                          <a:latin typeface="Cambria Math"/>
                                          <a:ea typeface="Cambria Math"/>
                                        </a:rPr>
                                        <m:t>𝑔</m:t>
                                      </m:r>
                                    </m:e>
                                  </m:d>
                                  <m:r>
                                    <a:rPr lang="en-US" i="1">
                                      <a:latin typeface="Cambria Math"/>
                                      <a:ea typeface="Cambria Math"/>
                                    </a:rPr>
                                    <m:t>⋅</m:t>
                                  </m:r>
                                  <m:r>
                                    <a:rPr lang="en-US" i="1">
                                      <a:solidFill>
                                        <a:schemeClr val="accent2"/>
                                      </a:solidFill>
                                      <a:latin typeface="Cambria Math"/>
                                      <a:ea typeface="Cambria Math"/>
                                    </a:rPr>
                                    <m:t>𝑡</m:t>
                                  </m:r>
                                </m:e>
                              </m:d>
                            </m:e>
                          </m:func>
                        </m:e>
                      </m:d>
                      <m:r>
                        <a:rPr lang="en-US" b="0" i="1" smtClean="0">
                          <a:latin typeface="Cambria Math"/>
                          <a:ea typeface="Cambria Math"/>
                        </a:rPr>
                        <m:t>.</m:t>
                      </m:r>
                    </m:oMath>
                  </m:oMathPara>
                </a14:m>
                <a:endParaRPr lang="en-US" b="0" dirty="0" smtClean="0">
                  <a:ea typeface="Cambria Math"/>
                </a:endParaRPr>
              </a:p>
              <a:p>
                <a:pPr marL="0" indent="0">
                  <a:buNone/>
                </a:pPr>
                <a:endParaRPr lang="en-US" dirty="0" smtClean="0">
                  <a:ea typeface="Cambria Math"/>
                </a:endParaRPr>
              </a:p>
              <a:p>
                <a:pPr marL="0" indent="0" algn="just">
                  <a:buNone/>
                </a:pPr>
                <a:r>
                  <a:rPr lang="en-US" dirty="0" smtClean="0">
                    <a:ea typeface="Cambria Math"/>
                  </a:rPr>
                  <a:t>So, changing amplitude of frequency </a:t>
                </a:r>
                <a14:m>
                  <m:oMath xmlns:m="http://schemas.openxmlformats.org/officeDocument/2006/math">
                    <m:r>
                      <a:rPr lang="en-US" i="1">
                        <a:latin typeface="Cambria Math"/>
                      </a:rPr>
                      <m:t>𝑓</m:t>
                    </m:r>
                  </m:oMath>
                </a14:m>
                <a:r>
                  <a:rPr lang="en-US" dirty="0" smtClean="0">
                    <a:ea typeface="Cambria Math"/>
                  </a:rPr>
                  <a:t> with frequency </a:t>
                </a:r>
                <a14:m>
                  <m:oMath xmlns:m="http://schemas.openxmlformats.org/officeDocument/2006/math">
                    <m:r>
                      <a:rPr lang="en-US" i="1">
                        <a:latin typeface="Cambria Math"/>
                        <a:ea typeface="Cambria Math"/>
                      </a:rPr>
                      <m:t>𝑔</m:t>
                    </m:r>
                  </m:oMath>
                </a14:m>
                <a:r>
                  <a:rPr lang="en-US" b="0" dirty="0" smtClean="0">
                    <a:ea typeface="Cambria Math"/>
                  </a:rPr>
                  <a:t> will require bandwidth </a:t>
                </a:r>
                <a14:m>
                  <m:oMath xmlns:m="http://schemas.openxmlformats.org/officeDocument/2006/math">
                    <m:d>
                      <m:dPr>
                        <m:begChr m:val="["/>
                        <m:endChr m:val="]"/>
                        <m:ctrlPr>
                          <a:rPr lang="en-US" b="0" i="1" smtClean="0">
                            <a:latin typeface="Cambria Math"/>
                            <a:ea typeface="Cambria Math"/>
                          </a:rPr>
                        </m:ctrlPr>
                      </m:dPr>
                      <m:e>
                        <m:r>
                          <a:rPr lang="en-US" b="0" i="1" smtClean="0">
                            <a:latin typeface="Cambria Math"/>
                            <a:ea typeface="Cambria Math"/>
                          </a:rPr>
                          <m:t>𝑓</m:t>
                        </m:r>
                        <m:r>
                          <a:rPr lang="en-US" b="0" i="1" smtClean="0">
                            <a:latin typeface="Cambria Math"/>
                            <a:ea typeface="Cambria Math"/>
                          </a:rPr>
                          <m:t>−</m:t>
                        </m:r>
                        <m:r>
                          <a:rPr lang="en-US" b="0" i="1" smtClean="0">
                            <a:latin typeface="Cambria Math"/>
                            <a:ea typeface="Cambria Math"/>
                          </a:rPr>
                          <m:t>𝑔</m:t>
                        </m:r>
                        <m:r>
                          <a:rPr lang="en-US" b="0" i="1" smtClean="0">
                            <a:latin typeface="Cambria Math"/>
                            <a:ea typeface="Cambria Math"/>
                          </a:rPr>
                          <m:t>, </m:t>
                        </m:r>
                        <m:r>
                          <a:rPr lang="en-US" b="0" i="1" smtClean="0">
                            <a:latin typeface="Cambria Math"/>
                            <a:ea typeface="Cambria Math"/>
                          </a:rPr>
                          <m:t>𝑓</m:t>
                        </m:r>
                        <m:r>
                          <a:rPr lang="en-US" b="0" i="1" smtClean="0">
                            <a:latin typeface="Cambria Math"/>
                            <a:ea typeface="Cambria Math"/>
                          </a:rPr>
                          <m:t>+</m:t>
                        </m:r>
                        <m:r>
                          <a:rPr lang="en-US" b="0" i="1" smtClean="0">
                            <a:latin typeface="Cambria Math"/>
                            <a:ea typeface="Cambria Math"/>
                          </a:rPr>
                          <m:t>𝑔</m:t>
                        </m:r>
                      </m:e>
                    </m:d>
                  </m:oMath>
                </a14:m>
                <a:r>
                  <a:rPr lang="en-US" b="0" dirty="0" smtClean="0">
                    <a:ea typeface="Cambria Math"/>
                  </a:rPr>
                  <a:t>.</a:t>
                </a:r>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333" t="-539" r="-1407" b="-1482"/>
                </a:stretch>
              </a:blipFill>
            </p:spPr>
            <p:txBody>
              <a:bodyPr/>
              <a:lstStyle/>
              <a:p>
                <a:r>
                  <a:rPr lang="ru-RU">
                    <a:noFill/>
                  </a:rPr>
                  <a:t> </a:t>
                </a:r>
              </a:p>
            </p:txBody>
          </p:sp>
        </mc:Fallback>
      </mc:AlternateContent>
    </p:spTree>
    <p:extLst>
      <p:ext uri="{BB962C8B-B14F-4D97-AF65-F5344CB8AC3E}">
        <p14:creationId xmlns:p14="http://schemas.microsoft.com/office/powerpoint/2010/main" val="5628766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AM as a Sum of Two Waves</a:t>
            </a:r>
            <a:endParaRPr lang="ru-RU" dirty="0"/>
          </a:p>
        </p:txBody>
      </p:sp>
      <p:pic>
        <p:nvPicPr>
          <p:cNvPr id="14" name="Объект 1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 y="1988840"/>
            <a:ext cx="9151483" cy="1224136"/>
          </a:xfrm>
        </p:spPr>
      </p:pic>
      <p:pic>
        <p:nvPicPr>
          <p:cNvPr id="16" name="Объект 1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0" y="4293096"/>
            <a:ext cx="9123514" cy="1296144"/>
          </a:xfrm>
        </p:spPr>
      </p:pic>
    </p:spTree>
    <p:extLst>
      <p:ext uri="{BB962C8B-B14F-4D97-AF65-F5344CB8AC3E}">
        <p14:creationId xmlns:p14="http://schemas.microsoft.com/office/powerpoint/2010/main" val="10524790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Required bandwidth</a:t>
            </a:r>
            <a:endParaRPr lang="ru-RU" dirty="0"/>
          </a:p>
        </p:txBody>
      </p:sp>
      <p:sp>
        <p:nvSpPr>
          <p:cNvPr id="6" name="Объект 5"/>
          <p:cNvSpPr>
            <a:spLocks noGrp="1"/>
          </p:cNvSpPr>
          <p:nvPr>
            <p:ph idx="1"/>
          </p:nvPr>
        </p:nvSpPr>
        <p:spPr/>
        <p:txBody>
          <a:bodyPr anchor="ctr"/>
          <a:lstStyle/>
          <a:p>
            <a:pPr algn="just"/>
            <a:r>
              <a:rPr lang="en-US" dirty="0" smtClean="0"/>
              <a:t>We have seen that change of signal amplitude requires wider bandwidth than zero-width band of pure unmodulated wave.</a:t>
            </a:r>
          </a:p>
          <a:p>
            <a:pPr algn="just"/>
            <a:r>
              <a:rPr lang="en-US" dirty="0" smtClean="0"/>
              <a:t>It can be shown that change of </a:t>
            </a:r>
            <a:r>
              <a:rPr lang="en-US" dirty="0" smtClean="0">
                <a:solidFill>
                  <a:schemeClr val="accent2"/>
                </a:solidFill>
              </a:rPr>
              <a:t>any</a:t>
            </a:r>
            <a:r>
              <a:rPr lang="en-US" dirty="0" smtClean="0"/>
              <a:t> signal parameter (amplitude, frequency, phase) will widen the band according to the frequency of parameter changing.</a:t>
            </a:r>
            <a:endParaRPr lang="ru-RU" dirty="0"/>
          </a:p>
        </p:txBody>
      </p:sp>
    </p:spTree>
    <p:extLst>
      <p:ext uri="{BB962C8B-B14F-4D97-AF65-F5344CB8AC3E}">
        <p14:creationId xmlns:p14="http://schemas.microsoft.com/office/powerpoint/2010/main" val="35384914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Frequency Modulation</a:t>
            </a:r>
            <a:endParaRPr lang="ru-RU" dirty="0"/>
          </a:p>
        </p:txBody>
      </p:sp>
      <p:pic>
        <p:nvPicPr>
          <p:cNvPr id="10" name="Объект 9"/>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0" y="2132856"/>
            <a:ext cx="9123514" cy="1296144"/>
          </a:xfrm>
        </p:spPr>
      </p:pic>
      <p:sp>
        <p:nvSpPr>
          <p:cNvPr id="9" name="Объект 8"/>
          <p:cNvSpPr>
            <a:spLocks noGrp="1"/>
          </p:cNvSpPr>
          <p:nvPr>
            <p:ph sz="half" idx="2"/>
          </p:nvPr>
        </p:nvSpPr>
        <p:spPr>
          <a:xfrm>
            <a:off x="611560" y="4077072"/>
            <a:ext cx="8075240" cy="2049091"/>
          </a:xfrm>
        </p:spPr>
        <p:txBody>
          <a:bodyPr anchor="ctr">
            <a:normAutofit/>
          </a:bodyPr>
          <a:lstStyle/>
          <a:p>
            <a:pPr algn="just"/>
            <a:r>
              <a:rPr lang="en-US" dirty="0" smtClean="0"/>
              <a:t>We change carrier frequency (red) according to information to be transferred (blue).</a:t>
            </a:r>
          </a:p>
          <a:p>
            <a:pPr algn="just"/>
            <a:r>
              <a:rPr lang="en-US" dirty="0" smtClean="0"/>
              <a:t>Analog FM radio has higher quality than AM radio simply because FM has much higher bandwidth.</a:t>
            </a:r>
            <a:endParaRPr lang="ru-RU" dirty="0"/>
          </a:p>
        </p:txBody>
      </p:sp>
    </p:spTree>
    <p:extLst>
      <p:ext uri="{BB962C8B-B14F-4D97-AF65-F5344CB8AC3E}">
        <p14:creationId xmlns:p14="http://schemas.microsoft.com/office/powerpoint/2010/main" val="39415871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Linearity of Wave Equation</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62500" lnSpcReduction="20000"/>
              </a:bodyPr>
              <a:lstStyle/>
              <a:p>
                <a:pPr marL="0" indent="0" algn="just">
                  <a:buNone/>
                </a:pPr>
                <a:r>
                  <a:rPr lang="en-US" dirty="0" smtClean="0"/>
                  <a:t>Linearity means that linear superposition of two solutions is also a solution:</a:t>
                </a:r>
              </a:p>
              <a:p>
                <a:pPr marL="0" indent="0" algn="just">
                  <a:buNone/>
                </a:pPr>
                <a:endParaRPr lang="en-US" dirty="0" smtClean="0"/>
              </a:p>
              <a:p>
                <a:pPr marL="0" indent="0">
                  <a:buNone/>
                </a:pPr>
                <a14:m>
                  <m:oMathPara xmlns:m="http://schemas.openxmlformats.org/officeDocument/2006/math">
                    <m:oMathParaPr>
                      <m:jc m:val="centerGroup"/>
                    </m:oMathParaPr>
                    <m:oMath xmlns:m="http://schemas.openxmlformats.org/officeDocument/2006/math">
                      <m:f>
                        <m:fPr>
                          <m:ctrlPr>
                            <a:rPr lang="ru-RU" i="1" smtClean="0">
                              <a:latin typeface="Cambria Math"/>
                            </a:rPr>
                          </m:ctrlPr>
                        </m:fPr>
                        <m:num>
                          <m:sSup>
                            <m:sSupPr>
                              <m:ctrlPr>
                                <a:rPr lang="ru-RU" i="1" smtClean="0">
                                  <a:latin typeface="Cambria Math"/>
                                  <a:ea typeface="Cambria Math"/>
                                </a:rPr>
                              </m:ctrlPr>
                            </m:sSupPr>
                            <m:e>
                              <m:r>
                                <a:rPr lang="ru-RU" i="1" smtClean="0">
                                  <a:latin typeface="Cambria Math"/>
                                  <a:ea typeface="Cambria Math"/>
                                </a:rPr>
                                <m:t>𝜕</m:t>
                              </m:r>
                            </m:e>
                            <m:sup>
                              <m:r>
                                <a:rPr lang="en-US" b="0" i="1" smtClean="0">
                                  <a:latin typeface="Cambria Math"/>
                                  <a:ea typeface="Cambria Math"/>
                                </a:rPr>
                                <m:t>2</m:t>
                              </m:r>
                            </m:sup>
                          </m:sSup>
                          <m:r>
                            <a:rPr lang="en-US" b="0" i="1" smtClean="0">
                              <a:latin typeface="Cambria Math"/>
                              <a:ea typeface="Cambria Math"/>
                            </a:rPr>
                            <m:t>𝑢</m:t>
                          </m:r>
                        </m:num>
                        <m:den>
                          <m:r>
                            <a:rPr lang="ru-RU"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𝑡</m:t>
                              </m:r>
                            </m:e>
                            <m:sup>
                              <m:r>
                                <a:rPr lang="en-US" b="0" i="1" smtClean="0">
                                  <a:latin typeface="Cambria Math"/>
                                  <a:ea typeface="Cambria Math"/>
                                </a:rPr>
                                <m:t>2</m:t>
                              </m:r>
                            </m:sup>
                          </m:sSup>
                        </m:den>
                      </m:f>
                      <m:r>
                        <a:rPr lang="en-US" b="0" i="1" smtClean="0">
                          <a:latin typeface="Cambria Math"/>
                        </a:rPr>
                        <m:t>=</m:t>
                      </m:r>
                      <m:sSup>
                        <m:sSupPr>
                          <m:ctrlPr>
                            <a:rPr lang="en-US" b="0" i="1" smtClean="0">
                              <a:latin typeface="Cambria Math"/>
                            </a:rPr>
                          </m:ctrlPr>
                        </m:sSupPr>
                        <m:e>
                          <m:r>
                            <a:rPr lang="en-US" b="0" i="1" smtClean="0">
                              <a:latin typeface="Cambria Math"/>
                            </a:rPr>
                            <m:t>𝑐</m:t>
                          </m:r>
                        </m:e>
                        <m:sup>
                          <m:r>
                            <a:rPr lang="en-US" b="0" i="1" smtClean="0">
                              <a:latin typeface="Cambria Math"/>
                            </a:rPr>
                            <m:t>2</m:t>
                          </m:r>
                        </m:sup>
                      </m:sSup>
                      <m:r>
                        <a:rPr lang="en-US" b="0" i="1" smtClean="0">
                          <a:latin typeface="Cambria Math"/>
                          <a:ea typeface="Cambria Math"/>
                        </a:rPr>
                        <m:t>⋅</m:t>
                      </m:r>
                      <m:f>
                        <m:fPr>
                          <m:ctrlPr>
                            <a:rPr lang="ru-RU" i="1" smtClean="0">
                              <a:latin typeface="Cambria Math"/>
                            </a:rPr>
                          </m:ctrlPr>
                        </m:fPr>
                        <m:num>
                          <m:sSup>
                            <m:sSupPr>
                              <m:ctrlPr>
                                <a:rPr lang="ru-RU" i="1" smtClean="0">
                                  <a:latin typeface="Cambria Math"/>
                                  <a:ea typeface="Cambria Math"/>
                                </a:rPr>
                              </m:ctrlPr>
                            </m:sSupPr>
                            <m:e>
                              <m:r>
                                <a:rPr lang="ru-RU" i="1" smtClean="0">
                                  <a:latin typeface="Cambria Math"/>
                                  <a:ea typeface="Cambria Math"/>
                                </a:rPr>
                                <m:t>𝜕</m:t>
                              </m:r>
                            </m:e>
                            <m:sup>
                              <m:r>
                                <a:rPr lang="en-US" b="0" i="1" smtClean="0">
                                  <a:latin typeface="Cambria Math"/>
                                  <a:ea typeface="Cambria Math"/>
                                </a:rPr>
                                <m:t>2</m:t>
                              </m:r>
                            </m:sup>
                          </m:sSup>
                          <m:r>
                            <a:rPr lang="en-US" b="0" i="1" smtClean="0">
                              <a:latin typeface="Cambria Math"/>
                              <a:ea typeface="Cambria Math"/>
                            </a:rPr>
                            <m:t>𝑢</m:t>
                          </m:r>
                        </m:num>
                        <m:den>
                          <m:r>
                            <a:rPr lang="ru-RU"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𝑥</m:t>
                              </m:r>
                            </m:e>
                            <m:sup>
                              <m:r>
                                <a:rPr lang="en-US" b="0" i="1" smtClean="0">
                                  <a:latin typeface="Cambria Math"/>
                                  <a:ea typeface="Cambria Math"/>
                                </a:rPr>
                                <m:t>2</m:t>
                              </m:r>
                            </m:sup>
                          </m:sSup>
                        </m:den>
                      </m:f>
                      <m:r>
                        <a:rPr lang="en-US" b="0" i="1" smtClean="0">
                          <a:latin typeface="Cambria Math"/>
                          <a:ea typeface="Cambria Math"/>
                        </a:rPr>
                        <m:t>+</m:t>
                      </m:r>
                      <m:r>
                        <a:rPr lang="en-US" b="0" i="1" smtClean="0">
                          <a:latin typeface="Cambria Math"/>
                          <a:ea typeface="Cambria Math"/>
                        </a:rPr>
                        <m:t>𝑓</m:t>
                      </m:r>
                    </m:oMath>
                  </m:oMathPara>
                </a14:m>
                <a:endParaRPr lang="en-US" b="0"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m:t>
                      </m:r>
                    </m:oMath>
                  </m:oMathPara>
                </a14:m>
                <a:endParaRPr lang="en-US" b="0"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ru-RU" i="1" smtClean="0">
                              <a:latin typeface="Cambria Math"/>
                            </a:rPr>
                          </m:ctrlPr>
                        </m:fPr>
                        <m:num>
                          <m:sSup>
                            <m:sSupPr>
                              <m:ctrlPr>
                                <a:rPr lang="ru-RU" i="1" smtClean="0">
                                  <a:latin typeface="Cambria Math"/>
                                  <a:ea typeface="Cambria Math"/>
                                </a:rPr>
                              </m:ctrlPr>
                            </m:sSupPr>
                            <m:e>
                              <m:r>
                                <a:rPr lang="ru-RU" i="1" smtClean="0">
                                  <a:latin typeface="Cambria Math"/>
                                  <a:ea typeface="Cambria Math"/>
                                </a:rPr>
                                <m:t>𝜕</m:t>
                              </m:r>
                            </m:e>
                            <m:sup>
                              <m:r>
                                <a:rPr lang="en-US" b="0" i="1" smtClean="0">
                                  <a:latin typeface="Cambria Math"/>
                                  <a:ea typeface="Cambria Math"/>
                                </a:rPr>
                                <m:t>2</m:t>
                              </m:r>
                            </m:sup>
                          </m:sSup>
                          <m:r>
                            <a:rPr lang="en-US" b="0" i="1" smtClean="0">
                              <a:latin typeface="Cambria Math"/>
                              <a:ea typeface="Cambria Math"/>
                            </a:rPr>
                            <m:t>𝑣</m:t>
                          </m:r>
                        </m:num>
                        <m:den>
                          <m:r>
                            <a:rPr lang="ru-RU"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𝑡</m:t>
                              </m:r>
                            </m:e>
                            <m:sup>
                              <m:r>
                                <a:rPr lang="en-US" b="0" i="1" smtClean="0">
                                  <a:latin typeface="Cambria Math"/>
                                  <a:ea typeface="Cambria Math"/>
                                </a:rPr>
                                <m:t>2</m:t>
                              </m:r>
                            </m:sup>
                          </m:sSup>
                        </m:den>
                      </m:f>
                      <m:r>
                        <a:rPr lang="en-US" b="0" i="1" smtClean="0">
                          <a:latin typeface="Cambria Math"/>
                        </a:rPr>
                        <m:t>=</m:t>
                      </m:r>
                      <m:sSup>
                        <m:sSupPr>
                          <m:ctrlPr>
                            <a:rPr lang="en-US" b="0" i="1" smtClean="0">
                              <a:latin typeface="Cambria Math"/>
                            </a:rPr>
                          </m:ctrlPr>
                        </m:sSupPr>
                        <m:e>
                          <m:r>
                            <a:rPr lang="en-US" b="0" i="1" smtClean="0">
                              <a:latin typeface="Cambria Math"/>
                            </a:rPr>
                            <m:t>𝑐</m:t>
                          </m:r>
                        </m:e>
                        <m:sup>
                          <m:r>
                            <a:rPr lang="en-US" b="0" i="1" smtClean="0">
                              <a:latin typeface="Cambria Math"/>
                            </a:rPr>
                            <m:t>2</m:t>
                          </m:r>
                        </m:sup>
                      </m:sSup>
                      <m:r>
                        <a:rPr lang="en-US" b="0" i="1" smtClean="0">
                          <a:latin typeface="Cambria Math"/>
                          <a:ea typeface="Cambria Math"/>
                        </a:rPr>
                        <m:t>⋅</m:t>
                      </m:r>
                      <m:f>
                        <m:fPr>
                          <m:ctrlPr>
                            <a:rPr lang="ru-RU" i="1" smtClean="0">
                              <a:latin typeface="Cambria Math"/>
                            </a:rPr>
                          </m:ctrlPr>
                        </m:fPr>
                        <m:num>
                          <m:sSup>
                            <m:sSupPr>
                              <m:ctrlPr>
                                <a:rPr lang="ru-RU" i="1" smtClean="0">
                                  <a:latin typeface="Cambria Math"/>
                                  <a:ea typeface="Cambria Math"/>
                                </a:rPr>
                              </m:ctrlPr>
                            </m:sSupPr>
                            <m:e>
                              <m:r>
                                <a:rPr lang="ru-RU" i="1" smtClean="0">
                                  <a:latin typeface="Cambria Math"/>
                                  <a:ea typeface="Cambria Math"/>
                                </a:rPr>
                                <m:t>𝜕</m:t>
                              </m:r>
                            </m:e>
                            <m:sup>
                              <m:r>
                                <a:rPr lang="en-US" b="0" i="1" smtClean="0">
                                  <a:latin typeface="Cambria Math"/>
                                  <a:ea typeface="Cambria Math"/>
                                </a:rPr>
                                <m:t>2</m:t>
                              </m:r>
                            </m:sup>
                          </m:sSup>
                          <m:r>
                            <a:rPr lang="en-US" b="0" i="1" smtClean="0">
                              <a:latin typeface="Cambria Math"/>
                              <a:ea typeface="Cambria Math"/>
                            </a:rPr>
                            <m:t>𝑣</m:t>
                          </m:r>
                        </m:num>
                        <m:den>
                          <m:r>
                            <a:rPr lang="ru-RU"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𝑥</m:t>
                              </m:r>
                            </m:e>
                            <m:sup>
                              <m:r>
                                <a:rPr lang="en-US" b="0" i="1" smtClean="0">
                                  <a:latin typeface="Cambria Math"/>
                                  <a:ea typeface="Cambria Math"/>
                                </a:rPr>
                                <m:t>2</m:t>
                              </m:r>
                            </m:sup>
                          </m:sSup>
                        </m:den>
                      </m:f>
                      <m:r>
                        <a:rPr lang="en-US" b="0" i="1" smtClean="0">
                          <a:latin typeface="Cambria Math"/>
                          <a:ea typeface="Cambria Math"/>
                        </a:rPr>
                        <m:t>+</m:t>
                      </m:r>
                      <m:r>
                        <a:rPr lang="en-US" b="0" i="1" smtClean="0">
                          <a:latin typeface="Cambria Math"/>
                          <a:ea typeface="Cambria Math"/>
                        </a:rPr>
                        <m:t>𝑔</m:t>
                      </m:r>
                    </m:oMath>
                  </m:oMathPara>
                </a14:m>
                <a:endParaRPr lang="en-US" b="0"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m:t>
                      </m:r>
                    </m:oMath>
                  </m:oMathPara>
                </a14:m>
                <a:endParaRPr lang="en-US" b="0" i="1" dirty="0" smtClean="0">
                  <a:latin typeface="Cambria Math"/>
                  <a:ea typeface="Cambria Math"/>
                </a:endParaRPr>
              </a:p>
              <a:p>
                <a:pPr marL="0" indent="0">
                  <a:buNone/>
                </a:pPr>
                <a14:m>
                  <m:oMathPara xmlns:m="http://schemas.openxmlformats.org/officeDocument/2006/math">
                    <m:oMathParaPr>
                      <m:jc m:val="centerGroup"/>
                    </m:oMathParaPr>
                    <m:oMath xmlns:m="http://schemas.openxmlformats.org/officeDocument/2006/math">
                      <m:f>
                        <m:fPr>
                          <m:ctrlPr>
                            <a:rPr lang="ru-RU" i="1" smtClean="0">
                              <a:latin typeface="Cambria Math"/>
                            </a:rPr>
                          </m:ctrlPr>
                        </m:fPr>
                        <m:num>
                          <m:sSup>
                            <m:sSupPr>
                              <m:ctrlPr>
                                <a:rPr lang="ru-RU" i="1" smtClean="0">
                                  <a:latin typeface="Cambria Math"/>
                                  <a:ea typeface="Cambria Math"/>
                                </a:rPr>
                              </m:ctrlPr>
                            </m:sSupPr>
                            <m:e>
                              <m:r>
                                <a:rPr lang="ru-RU" i="1" smtClean="0">
                                  <a:latin typeface="Cambria Math"/>
                                  <a:ea typeface="Cambria Math"/>
                                </a:rPr>
                                <m:t>𝜕</m:t>
                              </m:r>
                            </m:e>
                            <m:sup>
                              <m:r>
                                <a:rPr lang="en-US" b="0" i="1" smtClean="0">
                                  <a:latin typeface="Cambria Math"/>
                                  <a:ea typeface="Cambria Math"/>
                                </a:rPr>
                                <m:t>2</m:t>
                              </m:r>
                            </m:sup>
                          </m:sSup>
                          <m:d>
                            <m:dPr>
                              <m:ctrlPr>
                                <a:rPr lang="en-US" b="0" i="1" smtClean="0">
                                  <a:latin typeface="Cambria Math"/>
                                  <a:ea typeface="Cambria Math"/>
                                </a:rPr>
                              </m:ctrlPr>
                            </m:dPr>
                            <m:e>
                              <m:r>
                                <a:rPr lang="en-US" b="0" i="1" smtClean="0">
                                  <a:latin typeface="Cambria Math"/>
                                  <a:ea typeface="Cambria Math"/>
                                </a:rPr>
                                <m:t>𝑢</m:t>
                              </m:r>
                              <m:r>
                                <a:rPr lang="en-US" b="0" i="1" smtClean="0">
                                  <a:latin typeface="Cambria Math"/>
                                  <a:ea typeface="Cambria Math"/>
                                </a:rPr>
                                <m:t>+</m:t>
                              </m:r>
                              <m:r>
                                <a:rPr lang="en-US" b="0" i="1" smtClean="0">
                                  <a:latin typeface="Cambria Math"/>
                                  <a:ea typeface="Cambria Math"/>
                                </a:rPr>
                                <m:t>𝑣</m:t>
                              </m:r>
                            </m:e>
                          </m:d>
                        </m:num>
                        <m:den>
                          <m:r>
                            <a:rPr lang="ru-RU"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𝑡</m:t>
                              </m:r>
                            </m:e>
                            <m:sup>
                              <m:r>
                                <a:rPr lang="en-US" b="0" i="1" smtClean="0">
                                  <a:latin typeface="Cambria Math"/>
                                  <a:ea typeface="Cambria Math"/>
                                </a:rPr>
                                <m:t>2</m:t>
                              </m:r>
                            </m:sup>
                          </m:sSup>
                        </m:den>
                      </m:f>
                      <m:r>
                        <a:rPr lang="en-US" b="0" i="1" smtClean="0">
                          <a:latin typeface="Cambria Math"/>
                        </a:rPr>
                        <m:t>=</m:t>
                      </m:r>
                      <m:sSup>
                        <m:sSupPr>
                          <m:ctrlPr>
                            <a:rPr lang="en-US" b="0" i="1" smtClean="0">
                              <a:latin typeface="Cambria Math"/>
                            </a:rPr>
                          </m:ctrlPr>
                        </m:sSupPr>
                        <m:e>
                          <m:r>
                            <a:rPr lang="en-US" b="0" i="1" smtClean="0">
                              <a:latin typeface="Cambria Math"/>
                            </a:rPr>
                            <m:t>𝑐</m:t>
                          </m:r>
                        </m:e>
                        <m:sup>
                          <m:r>
                            <a:rPr lang="en-US" b="0" i="1" smtClean="0">
                              <a:latin typeface="Cambria Math"/>
                            </a:rPr>
                            <m:t>2</m:t>
                          </m:r>
                        </m:sup>
                      </m:sSup>
                      <m:r>
                        <a:rPr lang="en-US" b="0" i="1" smtClean="0">
                          <a:latin typeface="Cambria Math"/>
                          <a:ea typeface="Cambria Math"/>
                        </a:rPr>
                        <m:t>⋅</m:t>
                      </m:r>
                      <m:f>
                        <m:fPr>
                          <m:ctrlPr>
                            <a:rPr lang="ru-RU" i="1" smtClean="0">
                              <a:latin typeface="Cambria Math"/>
                            </a:rPr>
                          </m:ctrlPr>
                        </m:fPr>
                        <m:num>
                          <m:sSup>
                            <m:sSupPr>
                              <m:ctrlPr>
                                <a:rPr lang="ru-RU" i="1" smtClean="0">
                                  <a:latin typeface="Cambria Math"/>
                                  <a:ea typeface="Cambria Math"/>
                                </a:rPr>
                              </m:ctrlPr>
                            </m:sSupPr>
                            <m:e>
                              <m:r>
                                <a:rPr lang="ru-RU" i="1" smtClean="0">
                                  <a:latin typeface="Cambria Math"/>
                                  <a:ea typeface="Cambria Math"/>
                                </a:rPr>
                                <m:t>𝜕</m:t>
                              </m:r>
                            </m:e>
                            <m:sup>
                              <m:r>
                                <a:rPr lang="en-US" b="0" i="1" smtClean="0">
                                  <a:latin typeface="Cambria Math"/>
                                  <a:ea typeface="Cambria Math"/>
                                </a:rPr>
                                <m:t>2</m:t>
                              </m:r>
                            </m:sup>
                          </m:sSup>
                          <m:d>
                            <m:dPr>
                              <m:ctrlPr>
                                <a:rPr lang="en-US" b="0" i="1" smtClean="0">
                                  <a:latin typeface="Cambria Math"/>
                                  <a:ea typeface="Cambria Math"/>
                                </a:rPr>
                              </m:ctrlPr>
                            </m:dPr>
                            <m:e>
                              <m:r>
                                <a:rPr lang="en-US" b="0" i="1" smtClean="0">
                                  <a:latin typeface="Cambria Math"/>
                                  <a:ea typeface="Cambria Math"/>
                                </a:rPr>
                                <m:t>𝑢</m:t>
                              </m:r>
                              <m:r>
                                <a:rPr lang="en-US" b="0" i="1" smtClean="0">
                                  <a:latin typeface="Cambria Math"/>
                                  <a:ea typeface="Cambria Math"/>
                                </a:rPr>
                                <m:t>+</m:t>
                              </m:r>
                              <m:r>
                                <a:rPr lang="en-US" b="0" i="1" smtClean="0">
                                  <a:latin typeface="Cambria Math"/>
                                  <a:ea typeface="Cambria Math"/>
                                </a:rPr>
                                <m:t>𝑣</m:t>
                              </m:r>
                            </m:e>
                          </m:d>
                        </m:num>
                        <m:den>
                          <m:r>
                            <a:rPr lang="ru-RU"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𝑥</m:t>
                              </m:r>
                            </m:e>
                            <m:sup>
                              <m:r>
                                <a:rPr lang="en-US" b="0" i="1" smtClean="0">
                                  <a:latin typeface="Cambria Math"/>
                                  <a:ea typeface="Cambria Math"/>
                                </a:rPr>
                                <m:t>2</m:t>
                              </m:r>
                            </m:sup>
                          </m:sSup>
                        </m:den>
                      </m:f>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𝑓</m:t>
                          </m:r>
                          <m:r>
                            <a:rPr lang="en-US" b="0" i="1" smtClean="0">
                              <a:latin typeface="Cambria Math"/>
                              <a:ea typeface="Cambria Math"/>
                            </a:rPr>
                            <m:t>+</m:t>
                          </m:r>
                          <m:r>
                            <a:rPr lang="en-US" b="0" i="1" smtClean="0">
                              <a:latin typeface="Cambria Math"/>
                              <a:ea typeface="Cambria Math"/>
                            </a:rPr>
                            <m:t>𝑔</m:t>
                          </m:r>
                        </m:e>
                      </m:d>
                      <m:r>
                        <a:rPr lang="en-US" b="0" i="1" smtClean="0">
                          <a:latin typeface="Cambria Math"/>
                          <a:ea typeface="Cambria Math"/>
                        </a:rPr>
                        <m:t>.</m:t>
                      </m:r>
                    </m:oMath>
                  </m:oMathPara>
                </a14:m>
                <a:endParaRPr lang="en-US" b="0" i="1" dirty="0" smtClean="0">
                  <a:latin typeface="Cambria Math"/>
                  <a:ea typeface="Cambria Math"/>
                </a:endParaRPr>
              </a:p>
              <a:p>
                <a:pPr marL="0" indent="0">
                  <a:buNone/>
                </a:pPr>
                <a:endParaRPr lang="en-US" dirty="0" smtClean="0">
                  <a:latin typeface="Cambria Math"/>
                  <a:ea typeface="Cambria Math"/>
                </a:endParaRPr>
              </a:p>
              <a:p>
                <a:pPr marL="0" indent="0" algn="just">
                  <a:buNone/>
                </a:pPr>
                <a:r>
                  <a:rPr lang="en-US" dirty="0" smtClean="0">
                    <a:ea typeface="Cambria Math"/>
                  </a:rPr>
                  <a:t>That in turn means that </a:t>
                </a:r>
                <a:r>
                  <a:rPr lang="en-US" dirty="0" smtClean="0">
                    <a:solidFill>
                      <a:schemeClr val="accent2"/>
                    </a:solidFill>
                    <a:ea typeface="Cambria Math"/>
                  </a:rPr>
                  <a:t>two waves can go through each other without interfering each other</a:t>
                </a:r>
                <a:r>
                  <a:rPr lang="en-US" dirty="0" smtClean="0">
                    <a:ea typeface="Cambria Math"/>
                  </a:rPr>
                  <a:t>.</a:t>
                </a:r>
                <a:endParaRPr lang="en-US" b="0" dirty="0" smtClean="0">
                  <a:ea typeface="Cambria Math"/>
                </a:endParaRPr>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741" r="-741"/>
                </a:stretch>
              </a:blipFill>
            </p:spPr>
            <p:txBody>
              <a:bodyPr/>
              <a:lstStyle/>
              <a:p>
                <a:r>
                  <a:rPr lang="ru-RU">
                    <a:noFill/>
                  </a:rPr>
                  <a:t> </a:t>
                </a:r>
              </a:p>
            </p:txBody>
          </p:sp>
        </mc:Fallback>
      </mc:AlternateContent>
    </p:spTree>
    <p:extLst>
      <p:ext uri="{BB962C8B-B14F-4D97-AF65-F5344CB8AC3E}">
        <p14:creationId xmlns:p14="http://schemas.microsoft.com/office/powerpoint/2010/main" val="41719755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Digital Frequency Modulation?</a:t>
            </a:r>
            <a:endParaRPr lang="ru-RU" dirty="0"/>
          </a:p>
        </p:txBody>
      </p:sp>
      <p:sp>
        <p:nvSpPr>
          <p:cNvPr id="6" name="Объект 5"/>
          <p:cNvSpPr>
            <a:spLocks noGrp="1"/>
          </p:cNvSpPr>
          <p:nvPr>
            <p:ph idx="1"/>
          </p:nvPr>
        </p:nvSpPr>
        <p:spPr/>
        <p:txBody>
          <a:bodyPr anchor="ctr">
            <a:normAutofit fontScale="92500" lnSpcReduction="10000"/>
          </a:bodyPr>
          <a:lstStyle/>
          <a:p>
            <a:pPr algn="just"/>
            <a:r>
              <a:rPr lang="en-US" dirty="0" smtClean="0"/>
              <a:t>Let us suppose that we switching carrier between 2 different frequencies in order to transmit our binary data.</a:t>
            </a:r>
          </a:p>
          <a:p>
            <a:pPr algn="just"/>
            <a:r>
              <a:rPr lang="en-US" dirty="0" smtClean="0"/>
              <a:t>We can think of this process as of two carriers alternately switching their amplitudes between zero and non-zero.</a:t>
            </a:r>
          </a:p>
          <a:p>
            <a:pPr algn="just"/>
            <a:r>
              <a:rPr lang="en-US" dirty="0"/>
              <a:t>W</a:t>
            </a:r>
            <a:r>
              <a:rPr lang="en-US" dirty="0" smtClean="0"/>
              <a:t>e can transfer more information if will switch them independently (not alternately).</a:t>
            </a:r>
          </a:p>
          <a:p>
            <a:pPr algn="just"/>
            <a:r>
              <a:rPr lang="en-US" dirty="0" smtClean="0"/>
              <a:t>So, </a:t>
            </a:r>
            <a:r>
              <a:rPr lang="en-US" dirty="0">
                <a:solidFill>
                  <a:schemeClr val="accent2"/>
                </a:solidFill>
              </a:rPr>
              <a:t>d</a:t>
            </a:r>
            <a:r>
              <a:rPr lang="en-US" dirty="0" smtClean="0">
                <a:solidFill>
                  <a:schemeClr val="accent2"/>
                </a:solidFill>
              </a:rPr>
              <a:t>igital frequency modulation is a special case of amplitude modulation with multiple carriers</a:t>
            </a:r>
            <a:r>
              <a:rPr lang="en-US" dirty="0" smtClean="0"/>
              <a:t>.</a:t>
            </a:r>
          </a:p>
        </p:txBody>
      </p:sp>
    </p:spTree>
    <p:extLst>
      <p:ext uri="{BB962C8B-B14F-4D97-AF65-F5344CB8AC3E}">
        <p14:creationId xmlns:p14="http://schemas.microsoft.com/office/powerpoint/2010/main" val="1234442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Phase Modulation</a:t>
            </a:r>
            <a:endParaRPr lang="ru-RU" dirty="0"/>
          </a:p>
        </p:txBody>
      </p:sp>
      <p:pic>
        <p:nvPicPr>
          <p:cNvPr id="6" name="Объект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 y="2204864"/>
            <a:ext cx="9151483" cy="1224136"/>
          </a:xfrm>
        </p:spPr>
      </p:pic>
      <p:sp>
        <p:nvSpPr>
          <p:cNvPr id="5" name="Объект 4"/>
          <p:cNvSpPr>
            <a:spLocks noGrp="1"/>
          </p:cNvSpPr>
          <p:nvPr>
            <p:ph sz="half" idx="2"/>
          </p:nvPr>
        </p:nvSpPr>
        <p:spPr>
          <a:xfrm>
            <a:off x="683568" y="3861048"/>
            <a:ext cx="8003232" cy="2265115"/>
          </a:xfrm>
        </p:spPr>
        <p:txBody>
          <a:bodyPr anchor="ctr"/>
          <a:lstStyle/>
          <a:p>
            <a:pPr marL="0" indent="0" algn="just">
              <a:buNone/>
            </a:pPr>
            <a:r>
              <a:rPr lang="en-US" dirty="0" smtClean="0"/>
              <a:t>In case of modulation by sinusoidal signal phase modulation is similar to frequency modulation, except frequency of phase-modulated signal is higher where derivative of information signal is high, not its value.</a:t>
            </a:r>
            <a:endParaRPr lang="ru-RU" dirty="0"/>
          </a:p>
        </p:txBody>
      </p:sp>
    </p:spTree>
    <p:extLst>
      <p:ext uri="{BB962C8B-B14F-4D97-AF65-F5344CB8AC3E}">
        <p14:creationId xmlns:p14="http://schemas.microsoft.com/office/powerpoint/2010/main" val="39951685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r>
              <a:rPr lang="en-US" sz="3500" dirty="0" smtClean="0"/>
              <a:t>Phase Modulation vs Frequency Modulation</a:t>
            </a:r>
            <a:br>
              <a:rPr lang="en-US" sz="3500" dirty="0" smtClean="0"/>
            </a:br>
            <a:r>
              <a:rPr lang="en-US" sz="3500" dirty="0" smtClean="0"/>
              <a:t>for Binary Signal</a:t>
            </a:r>
            <a:endParaRPr lang="ru-RU" sz="3500" dirty="0"/>
          </a:p>
        </p:txBody>
      </p:sp>
      <p:pic>
        <p:nvPicPr>
          <p:cNvPr id="5" name="Объект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220" y="1772816"/>
            <a:ext cx="9151483" cy="1224136"/>
          </a:xfrm>
        </p:spPr>
      </p:pic>
      <p:pic>
        <p:nvPicPr>
          <p:cNvPr id="6" name="Объект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 y="3284984"/>
            <a:ext cx="9151483" cy="1224136"/>
          </a:xfrm>
        </p:spPr>
      </p:pic>
      <p:sp>
        <p:nvSpPr>
          <p:cNvPr id="7" name="Объект 4"/>
          <p:cNvSpPr txBox="1">
            <a:spLocks/>
          </p:cNvSpPr>
          <p:nvPr/>
        </p:nvSpPr>
        <p:spPr>
          <a:xfrm>
            <a:off x="683568" y="4404245"/>
            <a:ext cx="8003232" cy="2265115"/>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dirty="0" smtClean="0"/>
              <a:t>In order to decode phase-modulated signal receiver and transmitter should be phase-synchronized. So, such transmission is called </a:t>
            </a:r>
            <a:r>
              <a:rPr lang="en-US" dirty="0" smtClean="0">
                <a:solidFill>
                  <a:schemeClr val="accent2"/>
                </a:solidFill>
              </a:rPr>
              <a:t>synchronous</a:t>
            </a:r>
            <a:r>
              <a:rPr lang="en-US" dirty="0" smtClean="0"/>
              <a:t>.</a:t>
            </a:r>
            <a:endParaRPr lang="ru-RU" dirty="0"/>
          </a:p>
        </p:txBody>
      </p:sp>
    </p:spTree>
    <p:extLst>
      <p:ext uri="{BB962C8B-B14F-4D97-AF65-F5344CB8AC3E}">
        <p14:creationId xmlns:p14="http://schemas.microsoft.com/office/powerpoint/2010/main" val="15284373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fontScale="90000"/>
          </a:bodyPr>
          <a:lstStyle/>
          <a:p>
            <a:r>
              <a:rPr lang="en-US" dirty="0" smtClean="0"/>
              <a:t>Combined Phase-Amplitude</a:t>
            </a:r>
            <a:br>
              <a:rPr lang="en-US" dirty="0" smtClean="0"/>
            </a:br>
            <a:r>
              <a:rPr lang="en-US" dirty="0" smtClean="0"/>
              <a:t>Digital Modulation</a:t>
            </a:r>
            <a:endParaRPr lang="ru-RU" dirty="0"/>
          </a:p>
        </p:txBody>
      </p:sp>
      <p:sp>
        <p:nvSpPr>
          <p:cNvPr id="6" name="Объект 5"/>
          <p:cNvSpPr>
            <a:spLocks noGrp="1"/>
          </p:cNvSpPr>
          <p:nvPr>
            <p:ph idx="1"/>
          </p:nvPr>
        </p:nvSpPr>
        <p:spPr/>
        <p:txBody>
          <a:bodyPr anchor="ctr"/>
          <a:lstStyle/>
          <a:p>
            <a:pPr algn="just"/>
            <a:r>
              <a:rPr lang="en-US" dirty="0" smtClean="0"/>
              <a:t>We already know that there is no such thing as digital frequency modulation (we can consider multiple carriers instead).</a:t>
            </a:r>
          </a:p>
          <a:p>
            <a:pPr algn="just"/>
            <a:r>
              <a:rPr lang="en-US" dirty="0" smtClean="0"/>
              <a:t>For each carrier we have 2 parameters to change: amplitude and phase.</a:t>
            </a:r>
          </a:p>
          <a:p>
            <a:pPr algn="just"/>
            <a:r>
              <a:rPr lang="en-US" dirty="0"/>
              <a:t>But these parameters are not independent: </a:t>
            </a:r>
            <a:r>
              <a:rPr lang="en-US" dirty="0" smtClean="0"/>
              <a:t>phase shift </a:t>
            </a:r>
            <a:r>
              <a:rPr lang="en-US" dirty="0"/>
              <a:t>by </a:t>
            </a:r>
            <a:r>
              <a:rPr lang="en-US" dirty="0" smtClean="0"/>
              <a:t>180° </a:t>
            </a:r>
            <a:r>
              <a:rPr lang="en-US" dirty="0"/>
              <a:t>is the same </a:t>
            </a:r>
            <a:r>
              <a:rPr lang="en-US" dirty="0" smtClean="0"/>
              <a:t>as negative amplitude.</a:t>
            </a:r>
            <a:endParaRPr lang="ru-RU" dirty="0"/>
          </a:p>
        </p:txBody>
      </p:sp>
    </p:spTree>
    <p:extLst>
      <p:ext uri="{BB962C8B-B14F-4D97-AF65-F5344CB8AC3E}">
        <p14:creationId xmlns:p14="http://schemas.microsoft.com/office/powerpoint/2010/main" val="33450336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Объект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2698254" y="1412776"/>
            <a:ext cx="3747492" cy="2685541"/>
          </a:xfrm>
        </p:spPr>
      </p:pic>
      <p:sp>
        <p:nvSpPr>
          <p:cNvPr id="2" name="Заголовок 1"/>
          <p:cNvSpPr>
            <a:spLocks noGrp="1"/>
          </p:cNvSpPr>
          <p:nvPr>
            <p:ph type="title"/>
          </p:nvPr>
        </p:nvSpPr>
        <p:spPr/>
        <p:txBody>
          <a:bodyPr/>
          <a:lstStyle/>
          <a:p>
            <a:r>
              <a:rPr lang="en-US" dirty="0" smtClean="0"/>
              <a:t>Complex amplitude</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sz="half" idx="1"/>
              </p:nvPr>
            </p:nvSpPr>
            <p:spPr>
              <a:xfrm>
                <a:off x="457200" y="4365104"/>
                <a:ext cx="8003232" cy="1761059"/>
              </a:xfrm>
            </p:spPr>
            <p:txBody>
              <a:bodyPr anchor="ctr">
                <a:normAutofit fontScale="77500" lnSpcReduction="20000"/>
              </a:bodyPr>
              <a:lstStyle/>
              <a:p>
                <a:pPr algn="just"/>
                <a:r>
                  <a:rPr lang="en-US" dirty="0" smtClean="0"/>
                  <a:t>We can think of amplitude and phase as of length and angle of some planar vector.</a:t>
                </a:r>
              </a:p>
              <a:p>
                <a:pPr algn="just"/>
                <a:r>
                  <a:rPr lang="en-US" dirty="0" smtClean="0"/>
                  <a:t>In this case coordinates </a:t>
                </a:r>
                <a14:m>
                  <m:oMath xmlns:m="http://schemas.openxmlformats.org/officeDocument/2006/math">
                    <m:r>
                      <a:rPr lang="en-US" b="0" i="1" smtClean="0">
                        <a:latin typeface="Cambria Math"/>
                      </a:rPr>
                      <m:t>𝑥</m:t>
                    </m:r>
                  </m:oMath>
                </a14:m>
                <a:r>
                  <a:rPr lang="en-US" dirty="0" smtClean="0"/>
                  <a:t> and </a:t>
                </a:r>
                <a14:m>
                  <m:oMath xmlns:m="http://schemas.openxmlformats.org/officeDocument/2006/math">
                    <m:r>
                      <a:rPr lang="en-US" b="0" i="1" smtClean="0">
                        <a:latin typeface="Cambria Math"/>
                      </a:rPr>
                      <m:t>𝑦</m:t>
                    </m:r>
                  </m:oMath>
                </a14:m>
                <a:r>
                  <a:rPr lang="en-US" dirty="0" smtClean="0"/>
                  <a:t> of that vector are independent.</a:t>
                </a:r>
              </a:p>
              <a:p>
                <a:pPr algn="just"/>
                <a:r>
                  <a:rPr lang="en-US" dirty="0" smtClean="0"/>
                  <a:t>These coordinates can be packed into complex number </a:t>
                </a:r>
                <a14:m>
                  <m:oMath xmlns:m="http://schemas.openxmlformats.org/officeDocument/2006/math">
                    <m:r>
                      <a:rPr lang="en-US" b="0" i="1" smtClean="0">
                        <a:latin typeface="Cambria Math"/>
                      </a:rPr>
                      <m:t>𝑐</m:t>
                    </m:r>
                    <m:r>
                      <a:rPr lang="en-US" b="0" i="1" smtClean="0">
                        <a:latin typeface="Cambria Math"/>
                      </a:rPr>
                      <m:t>=</m:t>
                    </m:r>
                    <m:r>
                      <a:rPr lang="en-US" b="0" i="1" smtClean="0">
                        <a:latin typeface="Cambria Math"/>
                      </a:rPr>
                      <m:t>𝑎</m:t>
                    </m:r>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cos</m:t>
                        </m:r>
                      </m:fName>
                      <m:e>
                        <m:d>
                          <m:dPr>
                            <m:ctrlPr>
                              <a:rPr lang="en-US" b="0" i="1" smtClean="0">
                                <a:latin typeface="Cambria Math"/>
                                <a:ea typeface="Cambria Math"/>
                              </a:rPr>
                            </m:ctrlPr>
                          </m:dPr>
                          <m:e>
                            <m:r>
                              <a:rPr lang="en-US" b="0" i="1" smtClean="0">
                                <a:latin typeface="Cambria Math"/>
                                <a:ea typeface="Cambria Math"/>
                              </a:rPr>
                              <m:t>𝑝</m:t>
                            </m:r>
                          </m:e>
                        </m:d>
                      </m:e>
                    </m:func>
                    <m:r>
                      <a:rPr lang="en-US" b="0" i="1" smtClean="0">
                        <a:latin typeface="Cambria Math"/>
                        <a:ea typeface="Cambria Math"/>
                      </a:rPr>
                      <m:t>+</m:t>
                    </m:r>
                    <m:r>
                      <a:rPr lang="en-US" b="0" i="1" smtClean="0">
                        <a:latin typeface="Cambria Math"/>
                        <a:ea typeface="Cambria Math"/>
                      </a:rPr>
                      <m:t>𝑖</m:t>
                    </m:r>
                    <m:r>
                      <a:rPr lang="en-US" b="0" i="1" smtClean="0">
                        <a:latin typeface="Cambria Math"/>
                        <a:ea typeface="Cambria Math"/>
                      </a:rPr>
                      <m:t>⋅</m:t>
                    </m:r>
                    <m:r>
                      <a:rPr lang="en-US" b="0" i="1" smtClean="0">
                        <a:latin typeface="Cambria Math"/>
                        <a:ea typeface="Cambria Math"/>
                      </a:rPr>
                      <m:t>𝑎</m:t>
                    </m:r>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sin</m:t>
                        </m:r>
                      </m:fName>
                      <m:e>
                        <m:d>
                          <m:dPr>
                            <m:ctrlPr>
                              <a:rPr lang="en-US" b="0" i="1" smtClean="0">
                                <a:latin typeface="Cambria Math"/>
                                <a:ea typeface="Cambria Math"/>
                              </a:rPr>
                            </m:ctrlPr>
                          </m:dPr>
                          <m:e>
                            <m:r>
                              <a:rPr lang="en-US" b="0" i="1" smtClean="0">
                                <a:latin typeface="Cambria Math"/>
                                <a:ea typeface="Cambria Math"/>
                              </a:rPr>
                              <m:t>𝑝</m:t>
                            </m:r>
                          </m:e>
                        </m:d>
                      </m:e>
                    </m:func>
                  </m:oMath>
                </a14:m>
                <a:r>
                  <a:rPr lang="en-US" dirty="0" smtClean="0"/>
                  <a:t>, which is called </a:t>
                </a:r>
                <a:r>
                  <a:rPr lang="en-US" dirty="0" smtClean="0">
                    <a:solidFill>
                      <a:schemeClr val="accent2"/>
                    </a:solidFill>
                  </a:rPr>
                  <a:t>complex amplitude</a:t>
                </a:r>
                <a:r>
                  <a:rPr lang="en-US" dirty="0" smtClean="0"/>
                  <a:t>.</a:t>
                </a:r>
                <a:endParaRPr lang="ru-RU" dirty="0"/>
              </a:p>
            </p:txBody>
          </p:sp>
        </mc:Choice>
        <mc:Fallback>
          <p:sp>
            <p:nvSpPr>
              <p:cNvPr id="3" name="Объект 2"/>
              <p:cNvSpPr>
                <a:spLocks noGrp="1" noRot="1" noChangeAspect="1" noMove="1" noResize="1" noEditPoints="1" noAdjustHandles="1" noChangeArrowheads="1" noChangeShapeType="1" noTextEdit="1"/>
              </p:cNvSpPr>
              <p:nvPr>
                <p:ph sz="half" idx="1"/>
              </p:nvPr>
            </p:nvSpPr>
            <p:spPr>
              <a:xfrm>
                <a:off x="457200" y="4365104"/>
                <a:ext cx="8003232" cy="1761059"/>
              </a:xfrm>
              <a:blipFill rotWithShape="1">
                <a:blip r:embed="rId3"/>
                <a:stretch>
                  <a:fillRect l="-838" r="-990" b="-1730"/>
                </a:stretch>
              </a:blipFill>
            </p:spPr>
            <p:txBody>
              <a:bodyPr/>
              <a:lstStyle/>
              <a:p>
                <a:r>
                  <a:rPr lang="ru-RU">
                    <a:noFill/>
                  </a:rPr>
                  <a:t> </a:t>
                </a:r>
              </a:p>
            </p:txBody>
          </p:sp>
        </mc:Fallback>
      </mc:AlternateContent>
    </p:spTree>
    <p:extLst>
      <p:ext uri="{BB962C8B-B14F-4D97-AF65-F5344CB8AC3E}">
        <p14:creationId xmlns:p14="http://schemas.microsoft.com/office/powerpoint/2010/main" val="15944011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normAutofit/>
          </a:bodyPr>
          <a:lstStyle/>
          <a:p>
            <a:r>
              <a:rPr lang="en-US" dirty="0"/>
              <a:t>Euler's </a:t>
            </a:r>
            <a:r>
              <a:rPr lang="en-US" dirty="0" smtClean="0"/>
              <a:t>formula</a:t>
            </a:r>
            <a:endParaRPr lang="ru-RU" dirty="0"/>
          </a:p>
        </p:txBody>
      </p:sp>
      <mc:AlternateContent xmlns:mc="http://schemas.openxmlformats.org/markup-compatibility/2006">
        <mc:Choice xmlns:a14="http://schemas.microsoft.com/office/drawing/2010/main" Requires="a14">
          <p:sp>
            <p:nvSpPr>
              <p:cNvPr id="6" name="Объект 5"/>
              <p:cNvSpPr>
                <a:spLocks noGrp="1"/>
              </p:cNvSpPr>
              <p:nvPr>
                <p:ph idx="1"/>
              </p:nvPr>
            </p:nvSpPr>
            <p:spPr/>
            <p:txBody>
              <a:bodyPr anchor="ctr">
                <a:normAutofit/>
              </a:bodyPr>
              <a:lstStyle/>
              <a:p>
                <a:pPr marL="0" indent="0">
                  <a:buNone/>
                </a:pPr>
                <a:r>
                  <a:rPr lang="en-US" dirty="0" smtClean="0"/>
                  <a:t>Remember original harmonic wave:</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𝑢</m:t>
                      </m:r>
                      <m:d>
                        <m:dPr>
                          <m:ctrlPr>
                            <a:rPr lang="en-US" i="1">
                              <a:latin typeface="Cambria Math"/>
                            </a:rPr>
                          </m:ctrlPr>
                        </m:dPr>
                        <m:e>
                          <m:r>
                            <a:rPr lang="en-US" i="1">
                              <a:solidFill>
                                <a:schemeClr val="accent2"/>
                              </a:solidFill>
                              <a:latin typeface="Cambria Math"/>
                            </a:rPr>
                            <m:t>𝑡</m:t>
                          </m:r>
                          <m:r>
                            <a:rPr lang="en-US" i="1">
                              <a:latin typeface="Cambria Math"/>
                            </a:rPr>
                            <m:t>,</m:t>
                          </m:r>
                          <m:r>
                            <a:rPr lang="en-US" i="1">
                              <a:latin typeface="Cambria Math"/>
                            </a:rPr>
                            <m:t>𝑎</m:t>
                          </m:r>
                          <m:r>
                            <a:rPr lang="en-US" i="1">
                              <a:latin typeface="Cambria Math"/>
                            </a:rPr>
                            <m:t>,</m:t>
                          </m:r>
                          <m:r>
                            <a:rPr lang="en-US" i="1">
                              <a:latin typeface="Cambria Math"/>
                            </a:rPr>
                            <m:t>𝑓</m:t>
                          </m:r>
                          <m:r>
                            <a:rPr lang="en-US" i="1">
                              <a:latin typeface="Cambria Math"/>
                            </a:rPr>
                            <m:t>,</m:t>
                          </m:r>
                          <m:r>
                            <a:rPr lang="en-US" i="1">
                              <a:latin typeface="Cambria Math"/>
                            </a:rPr>
                            <m:t>𝑝</m:t>
                          </m:r>
                        </m:e>
                      </m:d>
                      <m:r>
                        <a:rPr lang="en-US" i="1">
                          <a:latin typeface="Cambria Math"/>
                        </a:rPr>
                        <m:t>=</m:t>
                      </m:r>
                      <m:r>
                        <a:rPr lang="en-US" i="1">
                          <a:latin typeface="Cambria Math"/>
                        </a:rPr>
                        <m:t>𝑎</m:t>
                      </m:r>
                      <m:func>
                        <m:funcPr>
                          <m:ctrlPr>
                            <a:rPr lang="en-US" i="1">
                              <a:latin typeface="Cambria Math"/>
                            </a:rPr>
                          </m:ctrlPr>
                        </m:funcPr>
                        <m:fName>
                          <m:r>
                            <m:rPr>
                              <m:sty m:val="p"/>
                            </m:rPr>
                            <a:rPr lang="en-US">
                              <a:latin typeface="Cambria Math"/>
                            </a:rPr>
                            <m:t>sin</m:t>
                          </m:r>
                        </m:fName>
                        <m:e>
                          <m:d>
                            <m:dPr>
                              <m:ctrlPr>
                                <a:rPr lang="en-US" i="1">
                                  <a:latin typeface="Cambria Math"/>
                                </a:rPr>
                              </m:ctrlPr>
                            </m:dPr>
                            <m:e>
                              <m:r>
                                <a:rPr lang="en-US" i="1">
                                  <a:latin typeface="Cambria Math"/>
                                </a:rPr>
                                <m:t>2</m:t>
                              </m:r>
                              <m:r>
                                <a:rPr lang="en-US" i="1">
                                  <a:latin typeface="Cambria Math"/>
                                  <a:ea typeface="Cambria Math"/>
                                </a:rPr>
                                <m:t>𝜋</m:t>
                              </m:r>
                              <m:r>
                                <a:rPr lang="en-US" i="1">
                                  <a:latin typeface="Cambria Math"/>
                                  <a:ea typeface="Cambria Math"/>
                                </a:rPr>
                                <m:t>⋅</m:t>
                              </m:r>
                              <m:r>
                                <a:rPr lang="en-US" i="1">
                                  <a:latin typeface="Cambria Math"/>
                                  <a:ea typeface="Cambria Math"/>
                                </a:rPr>
                                <m:t>𝑓</m:t>
                              </m:r>
                              <m:r>
                                <a:rPr lang="en-US" i="1">
                                  <a:latin typeface="Cambria Math"/>
                                  <a:ea typeface="Cambria Math"/>
                                </a:rPr>
                                <m:t>⋅</m:t>
                              </m:r>
                              <m:r>
                                <a:rPr lang="en-US" i="1">
                                  <a:solidFill>
                                    <a:schemeClr val="accent2"/>
                                  </a:solidFill>
                                  <a:latin typeface="Cambria Math"/>
                                  <a:ea typeface="Cambria Math"/>
                                </a:rPr>
                                <m:t>𝑡</m:t>
                              </m:r>
                              <m:r>
                                <a:rPr lang="en-US" i="1">
                                  <a:latin typeface="Cambria Math"/>
                                  <a:ea typeface="Cambria Math"/>
                                </a:rPr>
                                <m:t>+</m:t>
                              </m:r>
                              <m:r>
                                <a:rPr lang="en-US" i="1">
                                  <a:latin typeface="Cambria Math"/>
                                  <a:ea typeface="Cambria Math"/>
                                </a:rPr>
                                <m:t>𝑝</m:t>
                              </m:r>
                            </m:e>
                          </m:d>
                        </m:e>
                      </m:func>
                      <m:r>
                        <a:rPr lang="en-US" b="0" i="1" smtClean="0">
                          <a:latin typeface="Cambria Math"/>
                          <a:ea typeface="Cambria Math"/>
                        </a:rPr>
                        <m:t>.</m:t>
                      </m:r>
                    </m:oMath>
                  </m:oMathPara>
                </a14:m>
                <a:endParaRPr lang="en-US" dirty="0" smtClean="0"/>
              </a:p>
              <a:p>
                <a:pPr marL="0" indent="0">
                  <a:buNone/>
                </a:pPr>
                <a:endParaRPr lang="en-US" dirty="0" smtClean="0"/>
              </a:p>
              <a:p>
                <a:pPr marL="0" indent="0">
                  <a:buNone/>
                </a:pPr>
                <a:r>
                  <a:rPr lang="en-US" dirty="0" smtClean="0"/>
                  <a:t>Euler’s formula</a:t>
                </a:r>
              </a:p>
              <a:p>
                <a:pPr marL="0" indent="0">
                  <a:buNone/>
                </a:pPr>
                <a14:m>
                  <m:oMathPara xmlns:m="http://schemas.openxmlformats.org/officeDocument/2006/math">
                    <m:oMathParaPr>
                      <m:jc m:val="centerGroup"/>
                    </m:oMathParaPr>
                    <m:oMath xmlns:m="http://schemas.openxmlformats.org/officeDocument/2006/math">
                      <m:sSup>
                        <m:sSupPr>
                          <m:ctrlPr>
                            <a:rPr lang="ru-RU" i="1" smtClean="0">
                              <a:latin typeface="Cambria Math"/>
                            </a:rPr>
                          </m:ctrlPr>
                        </m:sSupPr>
                        <m:e>
                          <m:r>
                            <a:rPr lang="en-US" b="0" i="1" smtClean="0">
                              <a:latin typeface="Cambria Math"/>
                            </a:rPr>
                            <m:t>𝑒</m:t>
                          </m:r>
                        </m:e>
                        <m:sup>
                          <m:r>
                            <a:rPr lang="en-US" b="0" i="1" smtClean="0">
                              <a:latin typeface="Cambria Math"/>
                            </a:rPr>
                            <m:t>𝑖</m:t>
                          </m:r>
                          <m:r>
                            <a:rPr lang="en-US" b="0" i="1" smtClean="0">
                              <a:latin typeface="Cambria Math"/>
                              <a:ea typeface="Cambria Math"/>
                            </a:rPr>
                            <m:t>⋅</m:t>
                          </m:r>
                          <m:r>
                            <a:rPr lang="en-US" b="0" i="1" smtClean="0">
                              <a:latin typeface="Cambria Math"/>
                              <a:ea typeface="Cambria Math"/>
                            </a:rPr>
                            <m:t>𝑥</m:t>
                          </m:r>
                        </m:sup>
                      </m:sSup>
                      <m:r>
                        <a:rPr lang="en-US" b="0" i="1" smtClean="0">
                          <a:latin typeface="Cambria Math"/>
                        </a:rPr>
                        <m:t>=</m:t>
                      </m:r>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𝑥</m:t>
                          </m:r>
                        </m:e>
                      </m:func>
                      <m:r>
                        <a:rPr lang="en-US" b="0" i="1" smtClean="0">
                          <a:latin typeface="Cambria Math"/>
                        </a:rPr>
                        <m:t>+</m:t>
                      </m:r>
                      <m:r>
                        <a:rPr lang="en-US" b="0" i="1" smtClean="0">
                          <a:latin typeface="Cambria Math"/>
                        </a:rPr>
                        <m:t>𝑖</m:t>
                      </m:r>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sin</m:t>
                          </m:r>
                        </m:fName>
                        <m:e>
                          <m:r>
                            <a:rPr lang="en-US" b="0" i="1" smtClean="0">
                              <a:latin typeface="Cambria Math"/>
                              <a:ea typeface="Cambria Math"/>
                            </a:rPr>
                            <m:t>𝑥</m:t>
                          </m:r>
                        </m:e>
                      </m:func>
                    </m:oMath>
                  </m:oMathPara>
                </a14:m>
                <a:endParaRPr lang="en-US" b="0" dirty="0" smtClean="0">
                  <a:ea typeface="Cambria Math"/>
                </a:endParaRPr>
              </a:p>
              <a:p>
                <a:pPr marL="0" indent="0">
                  <a:buNone/>
                </a:pPr>
                <a:r>
                  <a:rPr lang="en-US" dirty="0"/>
                  <a:t>a</a:t>
                </a:r>
                <a:r>
                  <a:rPr lang="en-US" dirty="0" smtClean="0"/>
                  <a:t>llows us to easy deal with complex amplitude:</a:t>
                </a:r>
              </a:p>
              <a:p>
                <a:pPr marL="0" indent="0">
                  <a:buNone/>
                </a:pPr>
                <a14:m>
                  <m:oMathPara xmlns:m="http://schemas.openxmlformats.org/officeDocument/2006/math">
                    <m:oMathParaPr>
                      <m:jc m:val="centerGroup"/>
                    </m:oMathParaPr>
                    <m:oMath xmlns:m="http://schemas.openxmlformats.org/officeDocument/2006/math">
                      <m:r>
                        <a:rPr lang="en-US" i="1">
                          <a:latin typeface="Cambria Math"/>
                        </a:rPr>
                        <m:t>𝑢</m:t>
                      </m:r>
                      <m:d>
                        <m:dPr>
                          <m:ctrlPr>
                            <a:rPr lang="en-US" i="1">
                              <a:latin typeface="Cambria Math"/>
                            </a:rPr>
                          </m:ctrlPr>
                        </m:dPr>
                        <m:e>
                          <m:r>
                            <a:rPr lang="en-US" i="1">
                              <a:solidFill>
                                <a:schemeClr val="accent2"/>
                              </a:solidFill>
                              <a:latin typeface="Cambria Math"/>
                            </a:rPr>
                            <m:t>𝑡</m:t>
                          </m:r>
                          <m:r>
                            <a:rPr lang="en-US" i="1">
                              <a:latin typeface="Cambria Math"/>
                            </a:rPr>
                            <m:t>,</m:t>
                          </m:r>
                          <m:r>
                            <a:rPr lang="en-US" b="0" i="1" smtClean="0">
                              <a:latin typeface="Cambria Math"/>
                            </a:rPr>
                            <m:t>𝑐</m:t>
                          </m:r>
                          <m:r>
                            <a:rPr lang="en-US" i="1">
                              <a:latin typeface="Cambria Math"/>
                            </a:rPr>
                            <m:t>,</m:t>
                          </m:r>
                          <m:r>
                            <a:rPr lang="en-US" i="1">
                              <a:latin typeface="Cambria Math"/>
                            </a:rPr>
                            <m:t>𝑓</m:t>
                          </m:r>
                        </m:e>
                      </m:d>
                      <m:r>
                        <a:rPr lang="en-US" b="0" i="1" smtClean="0">
                          <a:latin typeface="Cambria Math"/>
                        </a:rPr>
                        <m:t>=</m:t>
                      </m:r>
                      <m:func>
                        <m:funcPr>
                          <m:ctrlPr>
                            <a:rPr lang="en-US" b="0" i="1" smtClean="0">
                              <a:latin typeface="Cambria Math"/>
                            </a:rPr>
                          </m:ctrlPr>
                        </m:funcPr>
                        <m:fName>
                          <m:r>
                            <m:rPr>
                              <m:sty m:val="p"/>
                            </m:rPr>
                            <a:rPr lang="en-US" b="0" i="0" smtClean="0">
                              <a:latin typeface="Cambria Math"/>
                            </a:rPr>
                            <m:t>Im</m:t>
                          </m:r>
                        </m:fName>
                        <m:e>
                          <m:d>
                            <m:dPr>
                              <m:ctrlPr>
                                <a:rPr lang="en-US" b="0" i="1" smtClean="0">
                                  <a:latin typeface="Cambria Math"/>
                                </a:rPr>
                              </m:ctrlPr>
                            </m:dPr>
                            <m:e>
                              <m:r>
                                <a:rPr lang="en-US" i="1">
                                  <a:latin typeface="Cambria Math"/>
                                </a:rPr>
                                <m:t>𝑐</m:t>
                              </m:r>
                              <m:r>
                                <a:rPr lang="en-US" i="1">
                                  <a:latin typeface="Cambria Math"/>
                                  <a:ea typeface="Cambria Math"/>
                                </a:rPr>
                                <m:t>⋅</m:t>
                              </m:r>
                              <m:sSup>
                                <m:sSupPr>
                                  <m:ctrlPr>
                                    <a:rPr lang="en-US" i="1">
                                      <a:latin typeface="Cambria Math"/>
                                      <a:ea typeface="Cambria Math"/>
                                    </a:rPr>
                                  </m:ctrlPr>
                                </m:sSupPr>
                                <m:e>
                                  <m:r>
                                    <a:rPr lang="en-US" i="1">
                                      <a:latin typeface="Cambria Math"/>
                                      <a:ea typeface="Cambria Math"/>
                                    </a:rPr>
                                    <m:t>𝑒</m:t>
                                  </m:r>
                                </m:e>
                                <m:sup>
                                  <m:r>
                                    <a:rPr lang="en-US" i="1">
                                      <a:latin typeface="Cambria Math"/>
                                      <a:ea typeface="Cambria Math"/>
                                    </a:rPr>
                                    <m:t>2</m:t>
                                  </m:r>
                                  <m:r>
                                    <a:rPr lang="en-US" i="1">
                                      <a:latin typeface="Cambria Math"/>
                                      <a:ea typeface="Cambria Math"/>
                                    </a:rPr>
                                    <m:t>𝜋</m:t>
                                  </m:r>
                                  <m:r>
                                    <a:rPr lang="en-US" i="1">
                                      <a:latin typeface="Cambria Math"/>
                                      <a:ea typeface="Cambria Math"/>
                                    </a:rPr>
                                    <m:t>𝑖</m:t>
                                  </m:r>
                                  <m:r>
                                    <a:rPr lang="en-US" i="1">
                                      <a:latin typeface="Cambria Math"/>
                                      <a:ea typeface="Cambria Math"/>
                                    </a:rPr>
                                    <m:t>⋅</m:t>
                                  </m:r>
                                  <m:r>
                                    <a:rPr lang="en-US" i="1">
                                      <a:latin typeface="Cambria Math"/>
                                      <a:ea typeface="Cambria Math"/>
                                    </a:rPr>
                                    <m:t>𝑓</m:t>
                                  </m:r>
                                  <m:r>
                                    <a:rPr lang="en-US" i="1">
                                      <a:latin typeface="Cambria Math"/>
                                      <a:ea typeface="Cambria Math"/>
                                    </a:rPr>
                                    <m:t>⋅</m:t>
                                  </m:r>
                                  <m:r>
                                    <a:rPr lang="en-US" i="1">
                                      <a:solidFill>
                                        <a:schemeClr val="accent2"/>
                                      </a:solidFill>
                                      <a:latin typeface="Cambria Math"/>
                                      <a:ea typeface="Cambria Math"/>
                                    </a:rPr>
                                    <m:t>𝑡</m:t>
                                  </m:r>
                                </m:sup>
                              </m:sSup>
                            </m:e>
                          </m:d>
                        </m:e>
                      </m:func>
                      <m:r>
                        <a:rPr lang="en-US" b="0" i="1" smtClean="0">
                          <a:latin typeface="Cambria Math"/>
                          <a:ea typeface="Cambria Math"/>
                        </a:rPr>
                        <m:t>,</m:t>
                      </m:r>
                    </m:oMath>
                  </m:oMathPara>
                </a14:m>
                <a:endParaRPr lang="en-US" b="0" dirty="0" smtClean="0">
                  <a:ea typeface="Cambria Math"/>
                </a:endParaRPr>
              </a:p>
              <a:p>
                <a:pPr marL="0" indent="0">
                  <a:buNone/>
                </a:pPr>
                <a:r>
                  <a:rPr lang="en-US" dirty="0"/>
                  <a:t>w</a:t>
                </a:r>
                <a:r>
                  <a:rPr lang="en-US" dirty="0" smtClean="0"/>
                  <a:t>here </a:t>
                </a:r>
                <a14:m>
                  <m:oMath xmlns:m="http://schemas.openxmlformats.org/officeDocument/2006/math">
                    <m:r>
                      <a:rPr lang="en-US" i="1">
                        <a:latin typeface="Cambria Math"/>
                      </a:rPr>
                      <m:t>𝑐</m:t>
                    </m:r>
                    <m:r>
                      <a:rPr lang="en-US" i="1">
                        <a:latin typeface="Cambria Math"/>
                      </a:rPr>
                      <m:t>=</m:t>
                    </m:r>
                    <m:r>
                      <a:rPr lang="en-US" i="1">
                        <a:latin typeface="Cambria Math"/>
                      </a:rPr>
                      <m:t>𝑎</m:t>
                    </m:r>
                    <m:r>
                      <a:rPr lang="en-US" i="1">
                        <a:latin typeface="Cambria Math"/>
                        <a:ea typeface="Cambria Math"/>
                      </a:rPr>
                      <m:t>⋅</m:t>
                    </m:r>
                    <m:func>
                      <m:funcPr>
                        <m:ctrlPr>
                          <a:rPr lang="en-US" i="1">
                            <a:latin typeface="Cambria Math"/>
                            <a:ea typeface="Cambria Math"/>
                          </a:rPr>
                        </m:ctrlPr>
                      </m:funcPr>
                      <m:fName>
                        <m:r>
                          <m:rPr>
                            <m:sty m:val="p"/>
                          </m:rPr>
                          <a:rPr lang="en-US">
                            <a:latin typeface="Cambria Math"/>
                            <a:ea typeface="Cambria Math"/>
                          </a:rPr>
                          <m:t>cos</m:t>
                        </m:r>
                      </m:fName>
                      <m:e>
                        <m:d>
                          <m:dPr>
                            <m:ctrlPr>
                              <a:rPr lang="en-US" i="1">
                                <a:latin typeface="Cambria Math"/>
                                <a:ea typeface="Cambria Math"/>
                              </a:rPr>
                            </m:ctrlPr>
                          </m:dPr>
                          <m:e>
                            <m:r>
                              <a:rPr lang="en-US" i="1">
                                <a:latin typeface="Cambria Math"/>
                                <a:ea typeface="Cambria Math"/>
                              </a:rPr>
                              <m:t>𝑝</m:t>
                            </m:r>
                          </m:e>
                        </m:d>
                      </m:e>
                    </m:func>
                    <m:r>
                      <a:rPr lang="en-US" i="1">
                        <a:latin typeface="Cambria Math"/>
                        <a:ea typeface="Cambria Math"/>
                      </a:rPr>
                      <m:t>+</m:t>
                    </m:r>
                    <m:r>
                      <a:rPr lang="en-US" i="1">
                        <a:latin typeface="Cambria Math"/>
                        <a:ea typeface="Cambria Math"/>
                      </a:rPr>
                      <m:t>𝑖</m:t>
                    </m:r>
                    <m:r>
                      <a:rPr lang="en-US" i="1">
                        <a:latin typeface="Cambria Math"/>
                        <a:ea typeface="Cambria Math"/>
                      </a:rPr>
                      <m:t>⋅</m:t>
                    </m:r>
                    <m:r>
                      <a:rPr lang="en-US" i="1">
                        <a:latin typeface="Cambria Math"/>
                        <a:ea typeface="Cambria Math"/>
                      </a:rPr>
                      <m:t>𝑎</m:t>
                    </m:r>
                    <m:r>
                      <a:rPr lang="en-US" i="1">
                        <a:latin typeface="Cambria Math"/>
                        <a:ea typeface="Cambria Math"/>
                      </a:rPr>
                      <m:t>⋅</m:t>
                    </m:r>
                    <m:func>
                      <m:funcPr>
                        <m:ctrlPr>
                          <a:rPr lang="en-US" i="1">
                            <a:latin typeface="Cambria Math"/>
                            <a:ea typeface="Cambria Math"/>
                          </a:rPr>
                        </m:ctrlPr>
                      </m:funcPr>
                      <m:fName>
                        <m:r>
                          <m:rPr>
                            <m:sty m:val="p"/>
                          </m:rPr>
                          <a:rPr lang="en-US">
                            <a:latin typeface="Cambria Math"/>
                            <a:ea typeface="Cambria Math"/>
                          </a:rPr>
                          <m:t>sin</m:t>
                        </m:r>
                      </m:fName>
                      <m:e>
                        <m:d>
                          <m:dPr>
                            <m:ctrlPr>
                              <a:rPr lang="en-US" i="1">
                                <a:latin typeface="Cambria Math"/>
                                <a:ea typeface="Cambria Math"/>
                              </a:rPr>
                            </m:ctrlPr>
                          </m:dPr>
                          <m:e>
                            <m:r>
                              <a:rPr lang="en-US" i="1">
                                <a:latin typeface="Cambria Math"/>
                                <a:ea typeface="Cambria Math"/>
                              </a:rPr>
                              <m:t>𝑝</m:t>
                            </m:r>
                          </m:e>
                        </m:d>
                      </m:e>
                    </m:func>
                    <m:r>
                      <a:rPr lang="en-US" b="0" i="1" smtClean="0">
                        <a:latin typeface="Cambria Math"/>
                        <a:ea typeface="Cambria Math"/>
                      </a:rPr>
                      <m:t>=</m:t>
                    </m:r>
                    <m:r>
                      <a:rPr lang="en-US" b="0" i="1" smtClean="0">
                        <a:latin typeface="Cambria Math"/>
                        <a:ea typeface="Cambria Math"/>
                      </a:rPr>
                      <m:t>𝑎</m:t>
                    </m:r>
                    <m:r>
                      <a:rPr lang="en-US" b="0" i="1" smtClean="0">
                        <a:latin typeface="Cambria Math"/>
                        <a:ea typeface="Cambria Math"/>
                      </a:rPr>
                      <m:t>⋅</m:t>
                    </m:r>
                    <m:sSup>
                      <m:sSupPr>
                        <m:ctrlPr>
                          <a:rPr lang="en-US" b="0" i="1" smtClean="0">
                            <a:latin typeface="Cambria Math"/>
                            <a:ea typeface="Cambria Math"/>
                          </a:rPr>
                        </m:ctrlPr>
                      </m:sSupPr>
                      <m:e>
                        <m:r>
                          <a:rPr lang="en-US" b="0" i="1" smtClean="0">
                            <a:latin typeface="Cambria Math"/>
                            <a:ea typeface="Cambria Math"/>
                          </a:rPr>
                          <m:t>𝑒</m:t>
                        </m:r>
                      </m:e>
                      <m:sup>
                        <m:r>
                          <a:rPr lang="en-US" b="0" i="1" smtClean="0">
                            <a:latin typeface="Cambria Math"/>
                            <a:ea typeface="Cambria Math"/>
                          </a:rPr>
                          <m:t>𝑖</m:t>
                        </m:r>
                        <m:r>
                          <a:rPr lang="en-US" b="0" i="1" smtClean="0">
                            <a:latin typeface="Cambria Math"/>
                            <a:ea typeface="Cambria Math"/>
                          </a:rPr>
                          <m:t>⋅</m:t>
                        </m:r>
                        <m:r>
                          <a:rPr lang="en-US" b="0" i="1" smtClean="0">
                            <a:latin typeface="Cambria Math"/>
                            <a:ea typeface="Cambria Math"/>
                          </a:rPr>
                          <m:t>𝑝</m:t>
                        </m:r>
                      </m:sup>
                    </m:sSup>
                  </m:oMath>
                </a14:m>
                <a:r>
                  <a:rPr lang="en-US" dirty="0" smtClean="0"/>
                  <a:t>.</a:t>
                </a:r>
                <a:endParaRPr lang="ru-RU" dirty="0"/>
              </a:p>
            </p:txBody>
          </p:sp>
        </mc:Choice>
        <mc:Fallback>
          <p:sp>
            <p:nvSpPr>
              <p:cNvPr id="6" name="Объект 5"/>
              <p:cNvSpPr>
                <a:spLocks noGrp="1" noRot="1" noChangeAspect="1" noMove="1" noResize="1" noEditPoints="1" noAdjustHandles="1" noChangeArrowheads="1" noChangeShapeType="1" noTextEdit="1"/>
              </p:cNvSpPr>
              <p:nvPr>
                <p:ph idx="1"/>
              </p:nvPr>
            </p:nvSpPr>
            <p:spPr>
              <a:blipFill rotWithShape="1">
                <a:blip r:embed="rId2"/>
                <a:stretch>
                  <a:fillRect l="-1852" t="-1348" b="-4043"/>
                </a:stretch>
              </a:blipFill>
            </p:spPr>
            <p:txBody>
              <a:bodyPr/>
              <a:lstStyle/>
              <a:p>
                <a:r>
                  <a:rPr lang="ru-RU">
                    <a:noFill/>
                  </a:rPr>
                  <a:t> </a:t>
                </a:r>
              </a:p>
            </p:txBody>
          </p:sp>
        </mc:Fallback>
      </mc:AlternateContent>
    </p:spTree>
    <p:extLst>
      <p:ext uri="{BB962C8B-B14F-4D97-AF65-F5344CB8AC3E}">
        <p14:creationId xmlns:p14="http://schemas.microsoft.com/office/powerpoint/2010/main" val="12774560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Объект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043960" y="1412776"/>
            <a:ext cx="3168352" cy="3168352"/>
          </a:xfrm>
        </p:spPr>
      </p:pic>
      <p:sp>
        <p:nvSpPr>
          <p:cNvPr id="2" name="Заголовок 1"/>
          <p:cNvSpPr>
            <a:spLocks noGrp="1"/>
          </p:cNvSpPr>
          <p:nvPr>
            <p:ph type="title"/>
          </p:nvPr>
        </p:nvSpPr>
        <p:spPr/>
        <p:txBody>
          <a:bodyPr/>
          <a:lstStyle/>
          <a:p>
            <a:r>
              <a:rPr lang="en-US" dirty="0" smtClean="0"/>
              <a:t>QAM Modulation</a:t>
            </a:r>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392" y="1412952"/>
            <a:ext cx="3168000" cy="3168000"/>
          </a:xfrm>
          <a:prstGeom prst="rect">
            <a:avLst/>
          </a:prstGeom>
        </p:spPr>
      </p:pic>
      <p:sp>
        <p:nvSpPr>
          <p:cNvPr id="5" name="Объект 4"/>
          <p:cNvSpPr>
            <a:spLocks noGrp="1"/>
          </p:cNvSpPr>
          <p:nvPr>
            <p:ph sz="half" idx="2"/>
          </p:nvPr>
        </p:nvSpPr>
        <p:spPr>
          <a:xfrm>
            <a:off x="827584" y="4509120"/>
            <a:ext cx="7859216" cy="2088232"/>
          </a:xfrm>
        </p:spPr>
        <p:txBody>
          <a:bodyPr anchor="ctr">
            <a:normAutofit fontScale="70000" lnSpcReduction="20000"/>
          </a:bodyPr>
          <a:lstStyle/>
          <a:p>
            <a:pPr algn="just"/>
            <a:r>
              <a:rPr lang="en-US" dirty="0"/>
              <a:t>P</a:t>
            </a:r>
            <a:r>
              <a:rPr lang="en-US" dirty="0" smtClean="0"/>
              <a:t>eek some fixed set of complex amplitude points and encode your information by switching carrier between these points.</a:t>
            </a:r>
          </a:p>
          <a:p>
            <a:pPr algn="just"/>
            <a:r>
              <a:rPr lang="en-US" dirty="0" smtClean="0"/>
              <a:t>Such set is called </a:t>
            </a:r>
            <a:r>
              <a:rPr lang="en-US" dirty="0">
                <a:solidFill>
                  <a:schemeClr val="accent2"/>
                </a:solidFill>
              </a:rPr>
              <a:t>QAM </a:t>
            </a:r>
            <a:r>
              <a:rPr lang="en-US" dirty="0" smtClean="0">
                <a:solidFill>
                  <a:schemeClr val="accent2"/>
                </a:solidFill>
              </a:rPr>
              <a:t>constellation</a:t>
            </a:r>
            <a:r>
              <a:rPr lang="en-US" dirty="0" smtClean="0"/>
              <a:t>.</a:t>
            </a:r>
          </a:p>
          <a:p>
            <a:pPr algn="just"/>
            <a:r>
              <a:rPr lang="en-US" dirty="0" smtClean="0"/>
              <a:t>Each point encodes several bits and called </a:t>
            </a:r>
            <a:r>
              <a:rPr lang="en-US" dirty="0" smtClean="0">
                <a:solidFill>
                  <a:schemeClr val="accent2"/>
                </a:solidFill>
              </a:rPr>
              <a:t>QAM symbol</a:t>
            </a:r>
            <a:r>
              <a:rPr lang="en-US" dirty="0" smtClean="0"/>
              <a:t>.</a:t>
            </a:r>
          </a:p>
          <a:p>
            <a:pPr algn="just"/>
            <a:r>
              <a:rPr lang="en-US" dirty="0" smtClean="0"/>
              <a:t>The more points are packed in QAM symbol the faster the information will be transferred, but symbols with many points are sensible to noise. So, balance is needed.</a:t>
            </a:r>
            <a:endParaRPr lang="ru-RU" dirty="0"/>
          </a:p>
        </p:txBody>
      </p:sp>
    </p:spTree>
    <p:extLst>
      <p:ext uri="{BB962C8B-B14F-4D97-AF65-F5344CB8AC3E}">
        <p14:creationId xmlns:p14="http://schemas.microsoft.com/office/powerpoint/2010/main" val="42708051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QPSK Constellation</a:t>
            </a:r>
            <a:endParaRPr lang="ru-RU" dirty="0"/>
          </a:p>
        </p:txBody>
      </p:sp>
      <p:pic>
        <p:nvPicPr>
          <p:cNvPr id="5" name="Объект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760657"/>
            <a:ext cx="4038600" cy="4205049"/>
          </a:xfrm>
        </p:spPr>
      </p:pic>
      <p:sp>
        <p:nvSpPr>
          <p:cNvPr id="4" name="Объект 3"/>
          <p:cNvSpPr>
            <a:spLocks noGrp="1"/>
          </p:cNvSpPr>
          <p:nvPr>
            <p:ph sz="half" idx="2"/>
          </p:nvPr>
        </p:nvSpPr>
        <p:spPr/>
        <p:txBody>
          <a:bodyPr anchor="ctr">
            <a:normAutofit fontScale="92500" lnSpcReduction="20000"/>
          </a:bodyPr>
          <a:lstStyle/>
          <a:p>
            <a:pPr algn="just"/>
            <a:r>
              <a:rPr lang="en-US" dirty="0"/>
              <a:t>QPSK is the most com­mon example of QAM mo­du­la­tion.</a:t>
            </a:r>
          </a:p>
          <a:p>
            <a:pPr algn="just"/>
            <a:r>
              <a:rPr lang="en-US" dirty="0" smtClean="0"/>
              <a:t>All </a:t>
            </a:r>
            <a:r>
              <a:rPr lang="en-US" dirty="0"/>
              <a:t>points have the same </a:t>
            </a:r>
            <a:r>
              <a:rPr lang="en-US" dirty="0" smtClean="0"/>
              <a:t>distance from zero, </a:t>
            </a:r>
            <a:r>
              <a:rPr lang="en-US" dirty="0"/>
              <a:t>so QPSK can be considered as pure phase modu­lati­on with 4 fixed phases</a:t>
            </a:r>
            <a:r>
              <a:rPr lang="en-US" dirty="0" smtClean="0"/>
              <a:t>.</a:t>
            </a:r>
          </a:p>
          <a:p>
            <a:pPr algn="just"/>
            <a:r>
              <a:rPr lang="en-US" dirty="0" smtClean="0"/>
              <a:t>Alternatively you can think of QPSK as having 2 phases and 2 amplitudes.</a:t>
            </a:r>
            <a:endParaRPr lang="en-US" dirty="0"/>
          </a:p>
          <a:p>
            <a:pPr algn="just"/>
            <a:r>
              <a:rPr lang="en-US" dirty="0" smtClean="0"/>
              <a:t>Each QPSK symbol carry 2 bits of information.</a:t>
            </a:r>
            <a:endParaRPr lang="ru-RU" dirty="0"/>
          </a:p>
        </p:txBody>
      </p:sp>
    </p:spTree>
    <p:extLst>
      <p:ext uri="{BB962C8B-B14F-4D97-AF65-F5344CB8AC3E}">
        <p14:creationId xmlns:p14="http://schemas.microsoft.com/office/powerpoint/2010/main" val="38128141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Linear Distortion of </a:t>
            </a:r>
            <a:r>
              <a:rPr lang="en-US" dirty="0"/>
              <a:t>Symbols</a:t>
            </a:r>
            <a:endParaRPr lang="ru-RU" dirty="0"/>
          </a:p>
        </p:txBody>
      </p:sp>
      <p:sp>
        <p:nvSpPr>
          <p:cNvPr id="6" name="Объект 5"/>
          <p:cNvSpPr>
            <a:spLocks noGrp="1"/>
          </p:cNvSpPr>
          <p:nvPr>
            <p:ph idx="1"/>
          </p:nvPr>
        </p:nvSpPr>
        <p:spPr/>
        <p:txBody>
          <a:bodyPr anchor="ctr">
            <a:normAutofit fontScale="70000" lnSpcReduction="20000"/>
          </a:bodyPr>
          <a:lstStyle/>
          <a:p>
            <a:pPr algn="just"/>
            <a:r>
              <a:rPr lang="en-US" dirty="0" smtClean="0"/>
              <a:t>The unique feature of QAM symbols is that they are distorted the same way the carrier is distorted (we talk about linear distortions here).</a:t>
            </a:r>
          </a:p>
          <a:p>
            <a:pPr algn="just"/>
            <a:r>
              <a:rPr lang="en-US" dirty="0" smtClean="0"/>
              <a:t>If wave is delayed by some time amount then each transmitted symbol is delayed too. This delay can be interpreted as phase shift both in carrier and QAM symbols (rotation of symbol constellations around zero).</a:t>
            </a:r>
          </a:p>
          <a:p>
            <a:pPr algn="just"/>
            <a:r>
              <a:rPr lang="en-US" dirty="0" smtClean="0"/>
              <a:t>The amplitude of each symbol is changed the same way the carrier amplitude is changed. So, symbol constellations are scaled.</a:t>
            </a:r>
          </a:p>
          <a:p>
            <a:pPr algn="just"/>
            <a:r>
              <a:rPr lang="en-US" dirty="0" smtClean="0"/>
              <a:t>The carrier frequency can not be changed in linear transmission media. This corresponds to the absence of frequency information in QAM symbols.</a:t>
            </a:r>
          </a:p>
          <a:p>
            <a:pPr algn="just"/>
            <a:r>
              <a:rPr lang="en-US" dirty="0" smtClean="0">
                <a:solidFill>
                  <a:schemeClr val="accent2"/>
                </a:solidFill>
              </a:rPr>
              <a:t>So we can forget about carrying waves and imagine that symbols are directly transmitted and received as complex numbers.</a:t>
            </a:r>
          </a:p>
        </p:txBody>
      </p:sp>
    </p:spTree>
    <p:extLst>
      <p:ext uri="{BB962C8B-B14F-4D97-AF65-F5344CB8AC3E}">
        <p14:creationId xmlns:p14="http://schemas.microsoft.com/office/powerpoint/2010/main" val="8000278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Linear Channel</a:t>
            </a:r>
            <a:endParaRPr lang="ru-RU" dirty="0"/>
          </a:p>
        </p:txBody>
      </p:sp>
      <p:sp>
        <p:nvSpPr>
          <p:cNvPr id="3" name="Объект 2"/>
          <p:cNvSpPr>
            <a:spLocks noGrp="1"/>
          </p:cNvSpPr>
          <p:nvPr>
            <p:ph idx="1"/>
          </p:nvPr>
        </p:nvSpPr>
        <p:spPr/>
        <p:txBody>
          <a:bodyPr anchor="ctr">
            <a:normAutofit fontScale="92500" lnSpcReduction="10000"/>
          </a:bodyPr>
          <a:lstStyle/>
          <a:p>
            <a:pPr algn="just"/>
            <a:r>
              <a:rPr lang="en-US" dirty="0"/>
              <a:t>We come to the simple and fundamental concept of linear transmission media and QAM modu­lation: </a:t>
            </a:r>
            <a:r>
              <a:rPr lang="en-US" dirty="0" smtClean="0">
                <a:solidFill>
                  <a:schemeClr val="accent2"/>
                </a:solidFill>
              </a:rPr>
              <a:t>linear channel</a:t>
            </a:r>
            <a:r>
              <a:rPr lang="en-US" dirty="0" smtClean="0"/>
              <a:t>.</a:t>
            </a:r>
          </a:p>
          <a:p>
            <a:pPr algn="just"/>
            <a:r>
              <a:rPr lang="en-US" dirty="0" smtClean="0"/>
              <a:t>The main idea:</a:t>
            </a:r>
          </a:p>
          <a:p>
            <a:pPr lvl="1" algn="just"/>
            <a:r>
              <a:rPr lang="en-US" dirty="0" smtClean="0"/>
              <a:t>Transmitter antenna transmits stream of complex values (symbols).</a:t>
            </a:r>
          </a:p>
          <a:p>
            <a:pPr lvl="1" algn="just"/>
            <a:r>
              <a:rPr lang="en-US" dirty="0" smtClean="0"/>
              <a:t>These numbers flying in the air, bounce of walls </a:t>
            </a:r>
            <a:r>
              <a:rPr lang="en-US" dirty="0" err="1" smtClean="0"/>
              <a:t>etc</a:t>
            </a:r>
            <a:r>
              <a:rPr lang="en-US" dirty="0" smtClean="0"/>
              <a:t>, and finally come into the receiver antenna.</a:t>
            </a:r>
          </a:p>
          <a:p>
            <a:pPr lvl="1" algn="just"/>
            <a:r>
              <a:rPr lang="en-US" dirty="0" smtClean="0">
                <a:solidFill>
                  <a:schemeClr val="accent2"/>
                </a:solidFill>
              </a:rPr>
              <a:t>Most of distortions can be combined into single complex value which </a:t>
            </a:r>
            <a:r>
              <a:rPr lang="en-US" dirty="0">
                <a:solidFill>
                  <a:schemeClr val="accent2"/>
                </a:solidFill>
              </a:rPr>
              <a:t>slowly </a:t>
            </a:r>
            <a:r>
              <a:rPr lang="en-US" dirty="0" smtClean="0">
                <a:solidFill>
                  <a:schemeClr val="accent2"/>
                </a:solidFill>
              </a:rPr>
              <a:t>changes </a:t>
            </a:r>
            <a:r>
              <a:rPr lang="en-US" dirty="0">
                <a:solidFill>
                  <a:schemeClr val="accent2"/>
                </a:solidFill>
              </a:rPr>
              <a:t>in time</a:t>
            </a:r>
            <a:r>
              <a:rPr lang="en-US" dirty="0" smtClean="0">
                <a:solidFill>
                  <a:schemeClr val="accent2"/>
                </a:solidFill>
              </a:rPr>
              <a:t>.</a:t>
            </a:r>
          </a:p>
        </p:txBody>
      </p:sp>
    </p:spTree>
    <p:extLst>
      <p:ext uri="{BB962C8B-B14F-4D97-AF65-F5344CB8AC3E}">
        <p14:creationId xmlns:p14="http://schemas.microsoft.com/office/powerpoint/2010/main" val="27732802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“Offset” and “Speed”</a:t>
            </a:r>
            <a:endParaRPr lang="ru-RU" dirty="0"/>
          </a:p>
        </p:txBody>
      </p:sp>
      <mc:AlternateContent xmlns:mc="http://schemas.openxmlformats.org/markup-compatibility/2006" xmlns:a14="http://schemas.microsoft.com/office/drawing/2010/main">
        <mc:Choice Requires="a14">
          <p:sp>
            <p:nvSpPr>
              <p:cNvPr id="3" name="Объект 2"/>
              <p:cNvSpPr>
                <a:spLocks noGrp="1"/>
              </p:cNvSpPr>
              <p:nvPr>
                <p:ph idx="1"/>
              </p:nvPr>
            </p:nvSpPr>
            <p:spPr/>
            <p:txBody>
              <a:bodyPr anchor="ctr">
                <a:normAutofit fontScale="92500" lnSpcReduction="10000"/>
              </a:bodyPr>
              <a:lstStyle/>
              <a:p>
                <a:pPr algn="just"/>
                <a:r>
                  <a:rPr lang="en-US" dirty="0" smtClean="0"/>
                  <a:t>Since wave equation has second derivative with respect to time, it sensible not only to the medium “offset” </a:t>
                </a:r>
                <a14:m>
                  <m:oMath xmlns:m="http://schemas.openxmlformats.org/officeDocument/2006/math">
                    <m:r>
                      <a:rPr lang="en-US" b="0" i="1" smtClean="0">
                        <a:latin typeface="Cambria Math"/>
                        <a:ea typeface="Cambria Math"/>
                      </a:rPr>
                      <m:t>𝑢</m:t>
                    </m:r>
                  </m:oMath>
                </a14:m>
                <a:r>
                  <a:rPr lang="en-US" dirty="0" smtClean="0"/>
                  <a:t>, but also to the “speed” </a:t>
                </a:r>
                <a14:m>
                  <m:oMath xmlns:m="http://schemas.openxmlformats.org/officeDocument/2006/math">
                    <m:f>
                      <m:fPr>
                        <m:type m:val="lin"/>
                        <m:ctrlPr>
                          <a:rPr lang="en-US" i="1" smtClean="0">
                            <a:latin typeface="Cambria Math"/>
                          </a:rPr>
                        </m:ctrlPr>
                      </m:fPr>
                      <m:num>
                        <m:r>
                          <a:rPr lang="en-US" i="1" smtClean="0">
                            <a:latin typeface="Cambria Math"/>
                            <a:ea typeface="Cambria Math"/>
                          </a:rPr>
                          <m:t>𝜕</m:t>
                        </m:r>
                        <m:r>
                          <a:rPr lang="en-US" b="0" i="1" smtClean="0">
                            <a:latin typeface="Cambria Math"/>
                            <a:ea typeface="Cambria Math"/>
                          </a:rPr>
                          <m:t>𝑢</m:t>
                        </m:r>
                      </m:num>
                      <m:den>
                        <m:r>
                          <a:rPr lang="en-US" i="1" smtClean="0">
                            <a:latin typeface="Cambria Math"/>
                            <a:ea typeface="Cambria Math"/>
                          </a:rPr>
                          <m:t>𝜕</m:t>
                        </m:r>
                        <m:r>
                          <a:rPr lang="en-US" b="0" i="1" smtClean="0">
                            <a:latin typeface="Cambria Math"/>
                            <a:ea typeface="Cambria Math"/>
                          </a:rPr>
                          <m:t>𝑡</m:t>
                        </m:r>
                      </m:den>
                    </m:f>
                  </m:oMath>
                </a14:m>
                <a:r>
                  <a:rPr lang="en-US" dirty="0" smtClean="0"/>
                  <a:t>.</a:t>
                </a:r>
              </a:p>
              <a:p>
                <a:pPr algn="just"/>
                <a:r>
                  <a:rPr lang="en-US" dirty="0" smtClean="0"/>
                  <a:t>You can think of oscillation as of two values chasing each other around zero value.</a:t>
                </a:r>
              </a:p>
              <a:p>
                <a:pPr algn="just"/>
                <a:r>
                  <a:rPr lang="en-US" dirty="0"/>
                  <a:t>S</a:t>
                </a:r>
                <a:r>
                  <a:rPr lang="en-US" dirty="0" smtClean="0"/>
                  <a:t>uch oscillations diffuse in space making waves.</a:t>
                </a:r>
              </a:p>
              <a:p>
                <a:pPr algn="just"/>
                <a:r>
                  <a:rPr lang="en-US" dirty="0" smtClean="0"/>
                  <a:t>So, in electromagnetic wave electric and magnetic fields take place of “offset” and “speed”? No. That is a common misconception.</a:t>
                </a:r>
                <a:endParaRPr lang="ru-RU" dirty="0"/>
              </a:p>
            </p:txBody>
          </p:sp>
        </mc:Choice>
        <mc:Fallback xmlns="">
          <p:sp>
            <p:nvSpPr>
              <p:cNvPr id="3" name="Объект 2"/>
              <p:cNvSpPr>
                <a:spLocks noGrp="1" noRot="1" noChangeAspect="1" noMove="1" noResize="1" noEditPoints="1" noAdjustHandles="1" noChangeArrowheads="1" noChangeShapeType="1" noTextEdit="1"/>
              </p:cNvSpPr>
              <p:nvPr>
                <p:ph idx="1"/>
              </p:nvPr>
            </p:nvSpPr>
            <p:spPr>
              <a:blipFill rotWithShape="1">
                <a:blip r:embed="rId3"/>
                <a:stretch>
                  <a:fillRect l="-1481" t="-2291" r="-1704" b="-3774"/>
                </a:stretch>
              </a:blipFill>
            </p:spPr>
            <p:txBody>
              <a:bodyPr/>
              <a:lstStyle/>
              <a:p>
                <a:r>
                  <a:rPr lang="ru-RU">
                    <a:noFill/>
                  </a:rPr>
                  <a:t> </a:t>
                </a:r>
              </a:p>
            </p:txBody>
          </p:sp>
        </mc:Fallback>
      </mc:AlternateContent>
    </p:spTree>
    <p:extLst>
      <p:ext uri="{BB962C8B-B14F-4D97-AF65-F5344CB8AC3E}">
        <p14:creationId xmlns:p14="http://schemas.microsoft.com/office/powerpoint/2010/main" val="22134028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Linear </a:t>
            </a:r>
            <a:r>
              <a:rPr lang="en-US" dirty="0" smtClean="0"/>
              <a:t>Channel</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55000" lnSpcReduction="20000"/>
              </a:bodyPr>
              <a:lstStyle/>
              <a:p>
                <a:pPr marL="0" indent="0" algn="just">
                  <a:buNone/>
                </a:pPr>
                <a:r>
                  <a:rPr lang="en-US" dirty="0" smtClean="0"/>
                  <a:t>The final formula:</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solidFill>
                                <a:schemeClr val="accent2"/>
                              </a:solidFill>
                              <a:latin typeface="Cambria Math"/>
                            </a:rPr>
                          </m:ctrlPr>
                        </m:sSubPr>
                        <m:e>
                          <m:r>
                            <a:rPr lang="en-US" i="1">
                              <a:solidFill>
                                <a:schemeClr val="accent2"/>
                              </a:solidFill>
                              <a:latin typeface="Cambria Math"/>
                            </a:rPr>
                            <m:t>𝑦</m:t>
                          </m:r>
                        </m:e>
                        <m:sub>
                          <m:r>
                            <a:rPr lang="en-US" i="1">
                              <a:solidFill>
                                <a:schemeClr val="accent2"/>
                              </a:solidFill>
                              <a:latin typeface="Cambria Math"/>
                            </a:rPr>
                            <m:t>𝑖</m:t>
                          </m:r>
                        </m:sub>
                      </m:sSub>
                      <m:r>
                        <a:rPr lang="en-US" i="1">
                          <a:solidFill>
                            <a:schemeClr val="accent2"/>
                          </a:solidFill>
                          <a:latin typeface="Cambria Math"/>
                        </a:rPr>
                        <m:t>=</m:t>
                      </m:r>
                      <m:sSub>
                        <m:sSubPr>
                          <m:ctrlPr>
                            <a:rPr lang="en-US" i="1">
                              <a:solidFill>
                                <a:schemeClr val="accent2"/>
                              </a:solidFill>
                              <a:latin typeface="Cambria Math"/>
                            </a:rPr>
                          </m:ctrlPr>
                        </m:sSubPr>
                        <m:e>
                          <m:r>
                            <a:rPr lang="en-US" b="0" i="1" smtClean="0">
                              <a:solidFill>
                                <a:schemeClr val="accent2"/>
                              </a:solidFill>
                              <a:latin typeface="Cambria Math"/>
                            </a:rPr>
                            <m:t>𝐻</m:t>
                          </m:r>
                        </m:e>
                        <m:sub>
                          <m:r>
                            <a:rPr lang="en-US" i="1">
                              <a:solidFill>
                                <a:schemeClr val="accent2"/>
                              </a:solidFill>
                              <a:latin typeface="Cambria Math"/>
                            </a:rPr>
                            <m:t>𝑖</m:t>
                          </m:r>
                        </m:sub>
                      </m:sSub>
                      <m:r>
                        <a:rPr lang="en-US" i="1">
                          <a:solidFill>
                            <a:schemeClr val="accent2"/>
                          </a:solidFill>
                          <a:latin typeface="Cambria Math"/>
                          <a:ea typeface="Cambria Math"/>
                        </a:rPr>
                        <m:t>⋅</m:t>
                      </m:r>
                      <m:sSub>
                        <m:sSubPr>
                          <m:ctrlPr>
                            <a:rPr lang="en-US" i="1">
                              <a:solidFill>
                                <a:schemeClr val="accent2"/>
                              </a:solidFill>
                              <a:latin typeface="Cambria Math"/>
                            </a:rPr>
                          </m:ctrlPr>
                        </m:sSubPr>
                        <m:e>
                          <m:r>
                            <a:rPr lang="en-US" i="1">
                              <a:solidFill>
                                <a:schemeClr val="accent2"/>
                              </a:solidFill>
                              <a:latin typeface="Cambria Math"/>
                            </a:rPr>
                            <m:t>𝑥</m:t>
                          </m:r>
                        </m:e>
                        <m:sub>
                          <m:r>
                            <a:rPr lang="en-US" i="1">
                              <a:solidFill>
                                <a:schemeClr val="accent2"/>
                              </a:solidFill>
                              <a:latin typeface="Cambria Math"/>
                            </a:rPr>
                            <m:t>𝑖</m:t>
                          </m:r>
                        </m:sub>
                      </m:sSub>
                      <m:r>
                        <a:rPr lang="en-US" b="0" i="1" smtClean="0">
                          <a:solidFill>
                            <a:schemeClr val="accent2"/>
                          </a:solidFill>
                          <a:latin typeface="Cambria Math"/>
                        </a:rPr>
                        <m:t>+</m:t>
                      </m:r>
                      <m:sSub>
                        <m:sSubPr>
                          <m:ctrlPr>
                            <a:rPr lang="en-US" i="1">
                              <a:solidFill>
                                <a:schemeClr val="accent2"/>
                              </a:solidFill>
                              <a:latin typeface="Cambria Math"/>
                            </a:rPr>
                          </m:ctrlPr>
                        </m:sSubPr>
                        <m:e>
                          <m:r>
                            <a:rPr lang="en-US" b="0" i="1" smtClean="0">
                              <a:solidFill>
                                <a:schemeClr val="accent2"/>
                              </a:solidFill>
                              <a:latin typeface="Cambria Math"/>
                            </a:rPr>
                            <m:t>𝑛</m:t>
                          </m:r>
                        </m:e>
                        <m:sub>
                          <m:r>
                            <a:rPr lang="en-US" i="1">
                              <a:solidFill>
                                <a:schemeClr val="accent2"/>
                              </a:solidFill>
                              <a:latin typeface="Cambria Math"/>
                            </a:rPr>
                            <m:t>𝑖</m:t>
                          </m:r>
                        </m:sub>
                      </m:sSub>
                      <m:r>
                        <a:rPr lang="en-US" b="0" i="1" smtClean="0">
                          <a:solidFill>
                            <a:schemeClr val="accent2"/>
                          </a:solidFill>
                          <a:latin typeface="Cambria Math"/>
                        </a:rPr>
                        <m:t>.</m:t>
                      </m:r>
                    </m:oMath>
                  </m:oMathPara>
                </a14:m>
                <a:endParaRPr lang="en-US" dirty="0">
                  <a:solidFill>
                    <a:schemeClr val="accent2"/>
                  </a:solidFill>
                </a:endParaRPr>
              </a:p>
              <a:p>
                <a:pPr marL="0" indent="0" algn="just">
                  <a:buNone/>
                </a:pPr>
                <a:r>
                  <a:rPr lang="en-US" dirty="0" smtClean="0"/>
                  <a:t>Here:</a:t>
                </a:r>
              </a:p>
              <a:p>
                <a:pPr marL="400050" lvl="1" indent="0" algn="just">
                  <a:buNone/>
                </a:pPr>
                <a14:m>
                  <m:oMath xmlns:m="http://schemas.openxmlformats.org/officeDocument/2006/math">
                    <m:sSub>
                      <m:sSubPr>
                        <m:ctrlPr>
                          <a:rPr lang="en-US" i="1">
                            <a:latin typeface="Cambria Math"/>
                          </a:rPr>
                        </m:ctrlPr>
                      </m:sSubPr>
                      <m:e>
                        <m:r>
                          <a:rPr lang="en-US" i="1">
                            <a:latin typeface="Cambria Math"/>
                          </a:rPr>
                          <m:t>𝑥</m:t>
                        </m:r>
                      </m:e>
                      <m:sub>
                        <m:r>
                          <a:rPr lang="en-US" i="1">
                            <a:latin typeface="Cambria Math"/>
                          </a:rPr>
                          <m:t>𝑖</m:t>
                        </m:r>
                      </m:sub>
                    </m:sSub>
                    <m:r>
                      <a:rPr lang="en-US" i="1" smtClean="0">
                        <a:latin typeface="Cambria Math"/>
                        <a:ea typeface="Cambria Math"/>
                      </a:rPr>
                      <m:t>∈</m:t>
                    </m:r>
                    <m:r>
                      <a:rPr lang="en-US" i="1" smtClean="0">
                        <a:latin typeface="Cambria Math"/>
                        <a:ea typeface="Cambria Math"/>
                      </a:rPr>
                      <m:t>ℂ</m:t>
                    </m:r>
                  </m:oMath>
                </a14:m>
                <a:r>
                  <a:rPr lang="en-US" dirty="0" smtClean="0"/>
                  <a:t> — </a:t>
                </a:r>
                <a14:m>
                  <m:oMath xmlns:m="http://schemas.openxmlformats.org/officeDocument/2006/math">
                    <m:r>
                      <a:rPr lang="en-US" i="1" dirty="0" smtClean="0">
                        <a:latin typeface="Cambria Math"/>
                      </a:rPr>
                      <m:t>𝑖</m:t>
                    </m:r>
                  </m:oMath>
                </a14:m>
                <a:r>
                  <a:rPr lang="en-US" dirty="0" smtClean="0"/>
                  <a:t>-</a:t>
                </a:r>
                <a:r>
                  <a:rPr lang="en-US" dirty="0" err="1" smtClean="0"/>
                  <a:t>th</a:t>
                </a:r>
                <a:r>
                  <a:rPr lang="en-US" dirty="0" smtClean="0"/>
                  <a:t> transmitted symbol;</a:t>
                </a:r>
              </a:p>
              <a:p>
                <a:pPr marL="400050" lvl="1" indent="0" algn="just">
                  <a:buNone/>
                </a:pPr>
                <a14:m>
                  <m:oMath xmlns:m="http://schemas.openxmlformats.org/officeDocument/2006/math">
                    <m:sSub>
                      <m:sSubPr>
                        <m:ctrlPr>
                          <a:rPr lang="en-US" i="1">
                            <a:latin typeface="Cambria Math"/>
                          </a:rPr>
                        </m:ctrlPr>
                      </m:sSubPr>
                      <m:e>
                        <m:r>
                          <a:rPr lang="en-US" b="0" i="1" smtClean="0">
                            <a:latin typeface="Cambria Math"/>
                          </a:rPr>
                          <m:t>𝑦</m:t>
                        </m:r>
                      </m:e>
                      <m:sub>
                        <m:r>
                          <a:rPr lang="en-US" i="1">
                            <a:latin typeface="Cambria Math"/>
                          </a:rPr>
                          <m:t>𝑖</m:t>
                        </m:r>
                      </m:sub>
                    </m:sSub>
                    <m:r>
                      <a:rPr lang="en-US" i="1">
                        <a:latin typeface="Cambria Math"/>
                        <a:ea typeface="Cambria Math"/>
                      </a:rPr>
                      <m:t>∈</m:t>
                    </m:r>
                    <m:r>
                      <a:rPr lang="en-US" i="1">
                        <a:latin typeface="Cambria Math"/>
                        <a:ea typeface="Cambria Math"/>
                      </a:rPr>
                      <m:t>ℂ</m:t>
                    </m:r>
                  </m:oMath>
                </a14:m>
                <a:r>
                  <a:rPr lang="en-US" dirty="0"/>
                  <a:t> — </a:t>
                </a:r>
                <a14:m>
                  <m:oMath xmlns:m="http://schemas.openxmlformats.org/officeDocument/2006/math">
                    <m:r>
                      <a:rPr lang="en-US" i="1" dirty="0">
                        <a:latin typeface="Cambria Math"/>
                      </a:rPr>
                      <m:t>𝑖</m:t>
                    </m:r>
                  </m:oMath>
                </a14:m>
                <a:r>
                  <a:rPr lang="en-US" dirty="0"/>
                  <a:t>-</a:t>
                </a:r>
                <a:r>
                  <a:rPr lang="en-US" dirty="0" err="1"/>
                  <a:t>th</a:t>
                </a:r>
                <a:r>
                  <a:rPr lang="en-US" dirty="0"/>
                  <a:t> </a:t>
                </a:r>
                <a:r>
                  <a:rPr lang="en-US" dirty="0" smtClean="0"/>
                  <a:t>received </a:t>
                </a:r>
                <a:r>
                  <a:rPr lang="en-US" dirty="0"/>
                  <a:t>symbol</a:t>
                </a:r>
                <a:r>
                  <a:rPr lang="en-US" dirty="0" smtClean="0"/>
                  <a:t>;</a:t>
                </a:r>
              </a:p>
              <a:p>
                <a:pPr marL="400050" lvl="1" indent="0" algn="just">
                  <a:buNone/>
                </a:pPr>
                <a14:m>
                  <m:oMath xmlns:m="http://schemas.openxmlformats.org/officeDocument/2006/math">
                    <m:sSub>
                      <m:sSubPr>
                        <m:ctrlPr>
                          <a:rPr lang="en-US" i="1">
                            <a:latin typeface="Cambria Math"/>
                          </a:rPr>
                        </m:ctrlPr>
                      </m:sSubPr>
                      <m:e>
                        <m:r>
                          <a:rPr lang="en-US" b="0" i="1" smtClean="0">
                            <a:latin typeface="Cambria Math"/>
                          </a:rPr>
                          <m:t>𝐻</m:t>
                        </m:r>
                      </m:e>
                      <m:sub>
                        <m:r>
                          <a:rPr lang="en-US" i="1">
                            <a:latin typeface="Cambria Math"/>
                          </a:rPr>
                          <m:t>𝑖</m:t>
                        </m:r>
                      </m:sub>
                    </m:sSub>
                    <m:r>
                      <a:rPr lang="en-US" i="1">
                        <a:latin typeface="Cambria Math"/>
                        <a:ea typeface="Cambria Math"/>
                      </a:rPr>
                      <m:t>∈</m:t>
                    </m:r>
                    <m:r>
                      <a:rPr lang="en-US" i="1">
                        <a:latin typeface="Cambria Math"/>
                        <a:ea typeface="Cambria Math"/>
                      </a:rPr>
                      <m:t>ℂ</m:t>
                    </m:r>
                  </m:oMath>
                </a14:m>
                <a:r>
                  <a:rPr lang="en-US" dirty="0"/>
                  <a:t> </a:t>
                </a:r>
                <a:r>
                  <a:rPr lang="en-US" dirty="0" smtClean="0"/>
                  <a:t>— channel state when the </a:t>
                </a:r>
                <a14:m>
                  <m:oMath xmlns:m="http://schemas.openxmlformats.org/officeDocument/2006/math">
                    <m:r>
                      <a:rPr lang="en-US" i="1" dirty="0">
                        <a:latin typeface="Cambria Math"/>
                      </a:rPr>
                      <m:t>𝑖</m:t>
                    </m:r>
                  </m:oMath>
                </a14:m>
                <a:r>
                  <a:rPr lang="en-US" dirty="0"/>
                  <a:t>-</a:t>
                </a:r>
                <a:r>
                  <a:rPr lang="en-US" dirty="0" err="1"/>
                  <a:t>th</a:t>
                </a:r>
                <a:r>
                  <a:rPr lang="en-US" dirty="0"/>
                  <a:t> </a:t>
                </a:r>
                <a:r>
                  <a:rPr lang="en-US" dirty="0" smtClean="0"/>
                  <a:t>symbol was transmitted;</a:t>
                </a:r>
              </a:p>
              <a:p>
                <a:pPr marL="400050" lvl="1" indent="0" algn="just">
                  <a:buNone/>
                </a:pPr>
                <a14:m>
                  <m:oMath xmlns:m="http://schemas.openxmlformats.org/officeDocument/2006/math">
                    <m:sSub>
                      <m:sSubPr>
                        <m:ctrlPr>
                          <a:rPr lang="en-US" i="1">
                            <a:latin typeface="Cambria Math"/>
                          </a:rPr>
                        </m:ctrlPr>
                      </m:sSubPr>
                      <m:e>
                        <m:r>
                          <a:rPr lang="en-US" b="0" i="1" smtClean="0">
                            <a:latin typeface="Cambria Math"/>
                          </a:rPr>
                          <m:t>𝑛</m:t>
                        </m:r>
                      </m:e>
                      <m:sub>
                        <m:r>
                          <a:rPr lang="en-US" i="1">
                            <a:latin typeface="Cambria Math"/>
                          </a:rPr>
                          <m:t>𝑖</m:t>
                        </m:r>
                      </m:sub>
                    </m:sSub>
                    <m:r>
                      <a:rPr lang="en-US" i="1">
                        <a:latin typeface="Cambria Math"/>
                        <a:ea typeface="Cambria Math"/>
                      </a:rPr>
                      <m:t>∈</m:t>
                    </m:r>
                    <m:r>
                      <a:rPr lang="en-US" i="1">
                        <a:latin typeface="Cambria Math"/>
                        <a:ea typeface="Cambria Math"/>
                      </a:rPr>
                      <m:t>ℂ</m:t>
                    </m:r>
                  </m:oMath>
                </a14:m>
                <a:r>
                  <a:rPr lang="en-US" dirty="0"/>
                  <a:t> — </a:t>
                </a:r>
                <a:r>
                  <a:rPr lang="en-US" dirty="0" smtClean="0"/>
                  <a:t>noise of </a:t>
                </a:r>
                <a14:m>
                  <m:oMath xmlns:m="http://schemas.openxmlformats.org/officeDocument/2006/math">
                    <m:r>
                      <a:rPr lang="en-US" i="1" dirty="0">
                        <a:latin typeface="Cambria Math"/>
                      </a:rPr>
                      <m:t>𝑖</m:t>
                    </m:r>
                  </m:oMath>
                </a14:m>
                <a:r>
                  <a:rPr lang="en-US" dirty="0"/>
                  <a:t>-</a:t>
                </a:r>
                <a:r>
                  <a:rPr lang="en-US" dirty="0" err="1"/>
                  <a:t>th</a:t>
                </a:r>
                <a:r>
                  <a:rPr lang="en-US" dirty="0"/>
                  <a:t> </a:t>
                </a:r>
                <a:r>
                  <a:rPr lang="en-US" dirty="0"/>
                  <a:t>received </a:t>
                </a:r>
                <a:r>
                  <a:rPr lang="en-US" dirty="0"/>
                  <a:t>symbol</a:t>
                </a:r>
                <a:r>
                  <a:rPr lang="en-US" dirty="0" smtClean="0"/>
                  <a:t>.</a:t>
                </a:r>
              </a:p>
              <a:p>
                <a:pPr marL="0" indent="0" algn="just">
                  <a:buNone/>
                </a:pPr>
                <a:endParaRPr lang="en-US" dirty="0"/>
              </a:p>
              <a:p>
                <a:pPr marL="0" indent="0" algn="just">
                  <a:buNone/>
                </a:pPr>
                <a:r>
                  <a:rPr lang="en-US" dirty="0" smtClean="0"/>
                  <a:t>Chan</a:t>
                </a:r>
                <a:r>
                  <a:rPr lang="en-US" dirty="0" smtClean="0">
                    <a:solidFill>
                      <a:schemeClr val="tx1"/>
                    </a:solidFill>
                  </a:rPr>
                  <a:t>nel </a:t>
                </a:r>
                <a14:m>
                  <m:oMath xmlns:m="http://schemas.openxmlformats.org/officeDocument/2006/math">
                    <m:sSub>
                      <m:sSubPr>
                        <m:ctrlPr>
                          <a:rPr lang="en-US" i="1">
                            <a:solidFill>
                              <a:schemeClr val="tx1"/>
                            </a:solidFill>
                            <a:latin typeface="Cambria Math"/>
                          </a:rPr>
                        </m:ctrlPr>
                      </m:sSubPr>
                      <m:e>
                        <m:r>
                          <a:rPr lang="en-US" i="1">
                            <a:solidFill>
                              <a:schemeClr val="tx1"/>
                            </a:solidFill>
                            <a:latin typeface="Cambria Math"/>
                          </a:rPr>
                          <m:t>𝐻</m:t>
                        </m:r>
                      </m:e>
                      <m:sub>
                        <m:r>
                          <a:rPr lang="en-US" i="1">
                            <a:solidFill>
                              <a:schemeClr val="tx1"/>
                            </a:solidFill>
                            <a:latin typeface="Cambria Math"/>
                          </a:rPr>
                          <m:t>𝑖</m:t>
                        </m:r>
                      </m:sub>
                    </m:sSub>
                  </m:oMath>
                </a14:m>
                <a:r>
                  <a:rPr lang="en-US" dirty="0" smtClean="0">
                    <a:solidFill>
                      <a:schemeClr val="tx1"/>
                    </a:solidFill>
                  </a:rPr>
                  <a:t> and noise </a:t>
                </a:r>
                <a14:m>
                  <m:oMath xmlns:m="http://schemas.openxmlformats.org/officeDocument/2006/math">
                    <m:sSub>
                      <m:sSubPr>
                        <m:ctrlPr>
                          <a:rPr lang="en-US" i="1">
                            <a:solidFill>
                              <a:schemeClr val="tx1"/>
                            </a:solidFill>
                            <a:latin typeface="Cambria Math"/>
                          </a:rPr>
                        </m:ctrlPr>
                      </m:sSubPr>
                      <m:e>
                        <m:r>
                          <a:rPr lang="en-US" i="1">
                            <a:solidFill>
                              <a:schemeClr val="tx1"/>
                            </a:solidFill>
                            <a:latin typeface="Cambria Math"/>
                          </a:rPr>
                          <m:t>𝑛</m:t>
                        </m:r>
                      </m:e>
                      <m:sub>
                        <m:r>
                          <a:rPr lang="en-US" i="1">
                            <a:solidFill>
                              <a:schemeClr val="tx1"/>
                            </a:solidFill>
                            <a:latin typeface="Cambria Math"/>
                          </a:rPr>
                          <m:t>𝑖</m:t>
                        </m:r>
                      </m:sub>
                    </m:sSub>
                  </m:oMath>
                </a14:m>
                <a:r>
                  <a:rPr lang="en-US" dirty="0" smtClean="0">
                    <a:solidFill>
                      <a:schemeClr val="tx1"/>
                    </a:solidFill>
                  </a:rPr>
                  <a:t> are usually normalized </a:t>
                </a:r>
                <a:r>
                  <a:rPr lang="en-US" dirty="0" smtClean="0"/>
                  <a:t>so that noise has unit power:</a:t>
                </a:r>
              </a:p>
              <a:p>
                <a:pPr marL="0" indent="0" algn="just">
                  <a:buNone/>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a:rPr>
                        <m:t>𝐸</m:t>
                      </m:r>
                      <m:d>
                        <m:dPr>
                          <m:ctrlPr>
                            <a:rPr lang="en-US" b="0" i="1" smtClean="0">
                              <a:solidFill>
                                <a:schemeClr val="accent2"/>
                              </a:solidFill>
                              <a:latin typeface="Cambria Math"/>
                            </a:rPr>
                          </m:ctrlPr>
                        </m:dPr>
                        <m:e>
                          <m:sSubSup>
                            <m:sSubSupPr>
                              <m:ctrlPr>
                                <a:rPr lang="en-US" b="0" i="1" smtClean="0">
                                  <a:solidFill>
                                    <a:schemeClr val="accent2"/>
                                  </a:solidFill>
                                  <a:latin typeface="Cambria Math"/>
                                </a:rPr>
                              </m:ctrlPr>
                            </m:sSubSupPr>
                            <m:e>
                              <m:r>
                                <a:rPr lang="en-US" b="0" i="1" smtClean="0">
                                  <a:solidFill>
                                    <a:schemeClr val="accent2"/>
                                  </a:solidFill>
                                  <a:latin typeface="Cambria Math"/>
                                </a:rPr>
                                <m:t>𝑛</m:t>
                              </m:r>
                            </m:e>
                            <m:sub>
                              <m:r>
                                <a:rPr lang="en-US" b="0" i="1" smtClean="0">
                                  <a:solidFill>
                                    <a:schemeClr val="accent2"/>
                                  </a:solidFill>
                                  <a:latin typeface="Cambria Math"/>
                                </a:rPr>
                                <m:t>𝑖</m:t>
                              </m:r>
                            </m:sub>
                            <m:sup>
                              <m:r>
                                <a:rPr lang="en-US" b="0" i="1" smtClean="0">
                                  <a:solidFill>
                                    <a:schemeClr val="accent2"/>
                                  </a:solidFill>
                                  <a:latin typeface="Cambria Math"/>
                                </a:rPr>
                                <m:t>2</m:t>
                              </m:r>
                            </m:sup>
                          </m:sSubSup>
                        </m:e>
                      </m:d>
                      <m:r>
                        <a:rPr lang="en-US" b="0" i="1" smtClean="0">
                          <a:solidFill>
                            <a:schemeClr val="accent2"/>
                          </a:solidFill>
                          <a:latin typeface="Cambria Math"/>
                        </a:rPr>
                        <m:t>=1.</m:t>
                      </m:r>
                    </m:oMath>
                  </m:oMathPara>
                </a14:m>
                <a:endParaRPr lang="en-US" dirty="0" smtClean="0"/>
              </a:p>
              <a:p>
                <a:pPr marL="0" indent="0" algn="just">
                  <a:buNone/>
                </a:pPr>
                <a:endParaRPr lang="en-US" dirty="0" smtClean="0"/>
              </a:p>
              <a:p>
                <a:pPr marL="0" indent="0" algn="just">
                  <a:buNone/>
                </a:pPr>
                <a:r>
                  <a:rPr lang="en-US" dirty="0" smtClean="0"/>
                  <a:t>The channel </a:t>
                </a:r>
                <a14:m>
                  <m:oMath xmlns:m="http://schemas.openxmlformats.org/officeDocument/2006/math">
                    <m:r>
                      <a:rPr lang="en-US" i="1" dirty="0" smtClean="0">
                        <a:latin typeface="Cambria Math"/>
                      </a:rPr>
                      <m:t>𝑀</m:t>
                    </m:r>
                  </m:oMath>
                </a14:m>
                <a:r>
                  <a:rPr lang="en-US" dirty="0" smtClean="0"/>
                  <a:t> slowly changes in time:</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solidFill>
                                <a:schemeClr val="accent2"/>
                              </a:solidFill>
                              <a:latin typeface="Cambria Math"/>
                            </a:rPr>
                          </m:ctrlPr>
                        </m:sSubPr>
                        <m:e>
                          <m:r>
                            <a:rPr lang="en-US" b="0" i="1" smtClean="0">
                              <a:solidFill>
                                <a:schemeClr val="accent2"/>
                              </a:solidFill>
                              <a:latin typeface="Cambria Math"/>
                            </a:rPr>
                            <m:t>𝐻</m:t>
                          </m:r>
                        </m:e>
                        <m:sub>
                          <m:r>
                            <a:rPr lang="en-US" i="1">
                              <a:solidFill>
                                <a:schemeClr val="accent2"/>
                              </a:solidFill>
                              <a:latin typeface="Cambria Math"/>
                            </a:rPr>
                            <m:t>𝑖</m:t>
                          </m:r>
                          <m:r>
                            <a:rPr lang="en-US" b="0" i="1" smtClean="0">
                              <a:solidFill>
                                <a:schemeClr val="accent2"/>
                              </a:solidFill>
                              <a:latin typeface="Cambria Math"/>
                            </a:rPr>
                            <m:t>+1</m:t>
                          </m:r>
                        </m:sub>
                      </m:sSub>
                      <m:r>
                        <a:rPr lang="en-US" i="1" smtClean="0">
                          <a:solidFill>
                            <a:schemeClr val="accent2"/>
                          </a:solidFill>
                          <a:latin typeface="Cambria Math"/>
                          <a:ea typeface="Cambria Math"/>
                        </a:rPr>
                        <m:t>≈</m:t>
                      </m:r>
                      <m:sSub>
                        <m:sSubPr>
                          <m:ctrlPr>
                            <a:rPr lang="en-US" i="1">
                              <a:solidFill>
                                <a:schemeClr val="accent2"/>
                              </a:solidFill>
                              <a:latin typeface="Cambria Math"/>
                            </a:rPr>
                          </m:ctrlPr>
                        </m:sSubPr>
                        <m:e>
                          <m:r>
                            <a:rPr lang="en-US" b="0" i="1" smtClean="0">
                              <a:solidFill>
                                <a:schemeClr val="accent2"/>
                              </a:solidFill>
                              <a:latin typeface="Cambria Math"/>
                            </a:rPr>
                            <m:t>𝐻</m:t>
                          </m:r>
                        </m:e>
                        <m:sub>
                          <m:r>
                            <a:rPr lang="en-US" i="1">
                              <a:solidFill>
                                <a:schemeClr val="accent2"/>
                              </a:solidFill>
                              <a:latin typeface="Cambria Math"/>
                            </a:rPr>
                            <m:t>𝑖</m:t>
                          </m:r>
                        </m:sub>
                      </m:sSub>
                      <m:r>
                        <a:rPr lang="en-US" b="0" i="1" smtClean="0">
                          <a:solidFill>
                            <a:schemeClr val="accent2"/>
                          </a:solidFill>
                          <a:latin typeface="Cambria Math"/>
                        </a:rPr>
                        <m:t>.</m:t>
                      </m:r>
                    </m:oMath>
                  </m:oMathPara>
                </a14:m>
                <a:endParaRPr lang="en-US" b="0" dirty="0" smtClean="0"/>
              </a:p>
              <a:p>
                <a:pPr marL="0" indent="0" algn="just">
                  <a:buNone/>
                </a:pPr>
                <a:endParaRPr lang="en-US" dirty="0" smtClean="0"/>
              </a:p>
              <a:p>
                <a:pPr marL="0" indent="0" algn="just">
                  <a:buNone/>
                </a:pPr>
                <a:r>
                  <a:rPr lang="en-US" dirty="0" smtClean="0"/>
                  <a:t>It should be noted that a large time can pass from the transmission of symbol to receiving of this symbol. But that time is not important for most of the tasks.</a:t>
                </a:r>
                <a:endParaRPr lang="en-US"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593" r="-593"/>
                </a:stretch>
              </a:blipFill>
            </p:spPr>
            <p:txBody>
              <a:bodyPr/>
              <a:lstStyle/>
              <a:p>
                <a:r>
                  <a:rPr lang="ru-RU">
                    <a:noFill/>
                  </a:rPr>
                  <a:t> </a:t>
                </a:r>
              </a:p>
            </p:txBody>
          </p:sp>
        </mc:Fallback>
      </mc:AlternateContent>
    </p:spTree>
    <p:extLst>
      <p:ext uri="{BB962C8B-B14F-4D97-AF65-F5344CB8AC3E}">
        <p14:creationId xmlns:p14="http://schemas.microsoft.com/office/powerpoint/2010/main" val="21175268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Reciprocity Model</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92500"/>
              </a:bodyPr>
              <a:lstStyle/>
              <a:p>
                <a:pPr marL="0" indent="0">
                  <a:buNone/>
                </a:pPr>
                <a:r>
                  <a:rPr lang="en-US" dirty="0" smtClean="0"/>
                  <a:t>Symbol transmitted from </a:t>
                </a:r>
                <a14:m>
                  <m:oMath xmlns:m="http://schemas.openxmlformats.org/officeDocument/2006/math">
                    <m:r>
                      <a:rPr lang="en-US" i="1" dirty="0" smtClean="0">
                        <a:latin typeface="Cambria Math"/>
                      </a:rPr>
                      <m:t>𝐴</m:t>
                    </m:r>
                  </m:oMath>
                </a14:m>
                <a:r>
                  <a:rPr lang="en-US" dirty="0" smtClean="0"/>
                  <a:t> to </a:t>
                </a:r>
                <a14:m>
                  <m:oMath xmlns:m="http://schemas.openxmlformats.org/officeDocument/2006/math">
                    <m:r>
                      <a:rPr lang="en-US" i="1" dirty="0" smtClean="0">
                        <a:latin typeface="Cambria Math"/>
                      </a:rPr>
                      <m:t>𝐵</m:t>
                    </m:r>
                  </m:oMath>
                </a14:m>
                <a:r>
                  <a:rPr lang="en-US" dirty="0" smtClean="0"/>
                  <a:t>:</a:t>
                </a:r>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b="0" i="1" smtClean="0">
                              <a:latin typeface="Cambria Math"/>
                            </a:rPr>
                            <m:t>𝑦</m:t>
                          </m:r>
                        </m:e>
                        <m:sub>
                          <m:r>
                            <a:rPr lang="en-US" i="1">
                              <a:latin typeface="Cambria Math"/>
                            </a:rPr>
                            <m:t>𝑖</m:t>
                          </m:r>
                        </m:sub>
                        <m:sup>
                          <m:r>
                            <a:rPr lang="en-US" i="1">
                              <a:latin typeface="Cambria Math"/>
                            </a:rPr>
                            <m:t>𝐴</m:t>
                          </m:r>
                        </m:sup>
                      </m:sSubSup>
                      <m:r>
                        <a:rPr lang="en-US" i="1">
                          <a:latin typeface="Cambria Math"/>
                        </a:rPr>
                        <m:t>=</m:t>
                      </m:r>
                      <m:sSubSup>
                        <m:sSubSupPr>
                          <m:ctrlPr>
                            <a:rPr lang="en-US" i="1" smtClean="0">
                              <a:latin typeface="Cambria Math"/>
                            </a:rPr>
                          </m:ctrlPr>
                        </m:sSubSupPr>
                        <m:e>
                          <m:r>
                            <a:rPr lang="en-US" b="0" i="1" smtClean="0">
                              <a:latin typeface="Cambria Math"/>
                            </a:rPr>
                            <m:t>𝐻</m:t>
                          </m:r>
                        </m:e>
                        <m:sub>
                          <m:r>
                            <a:rPr lang="en-US" b="0" i="1" smtClean="0">
                              <a:latin typeface="Cambria Math"/>
                            </a:rPr>
                            <m:t>𝑖</m:t>
                          </m:r>
                        </m:sub>
                        <m:sup>
                          <m:r>
                            <a:rPr lang="en-US" b="0" i="1" smtClean="0">
                              <a:latin typeface="Cambria Math"/>
                            </a:rPr>
                            <m:t>𝐴𝐵</m:t>
                          </m:r>
                        </m:sup>
                      </m:sSubSup>
                      <m:r>
                        <a:rPr lang="en-US" i="1">
                          <a:latin typeface="Cambria Math"/>
                          <a:ea typeface="Cambria Math"/>
                        </a:rPr>
                        <m:t>⋅</m:t>
                      </m:r>
                      <m:sSubSup>
                        <m:sSubSupPr>
                          <m:ctrlPr>
                            <a:rPr lang="en-US" i="1" smtClean="0">
                              <a:latin typeface="Cambria Math"/>
                            </a:rPr>
                          </m:ctrlPr>
                        </m:sSubSupPr>
                        <m:e>
                          <m:r>
                            <a:rPr lang="en-US" b="0" i="1" smtClean="0">
                              <a:latin typeface="Cambria Math"/>
                            </a:rPr>
                            <m:t>𝑥</m:t>
                          </m:r>
                        </m:e>
                        <m:sub>
                          <m:r>
                            <a:rPr lang="en-US" b="0" i="1" smtClean="0">
                              <a:latin typeface="Cambria Math"/>
                            </a:rPr>
                            <m:t>𝑖</m:t>
                          </m:r>
                        </m:sub>
                        <m:sup>
                          <m:r>
                            <a:rPr lang="en-US" b="0" i="1" smtClean="0">
                              <a:latin typeface="Cambria Math"/>
                            </a:rPr>
                            <m:t>𝐴</m:t>
                          </m:r>
                        </m:sup>
                      </m:sSubSup>
                      <m:r>
                        <a:rPr lang="en-US" b="0" i="1" smtClean="0">
                          <a:latin typeface="Cambria Math"/>
                        </a:rPr>
                        <m:t>+</m:t>
                      </m:r>
                      <m:sSup>
                        <m:sSupPr>
                          <m:ctrlPr>
                            <a:rPr lang="en-US" b="0" i="1" smtClean="0">
                              <a:latin typeface="Cambria Math"/>
                            </a:rPr>
                          </m:ctrlPr>
                        </m:sSupPr>
                        <m:e>
                          <m:r>
                            <a:rPr lang="en-US" b="0" i="1" smtClean="0">
                              <a:latin typeface="Cambria Math"/>
                            </a:rPr>
                            <m:t>𝑛</m:t>
                          </m:r>
                        </m:e>
                        <m:sup>
                          <m:r>
                            <a:rPr lang="en-US" b="0" i="1" smtClean="0">
                              <a:latin typeface="Cambria Math"/>
                            </a:rPr>
                            <m:t>𝐴</m:t>
                          </m:r>
                        </m:sup>
                      </m:sSup>
                      <m:r>
                        <a:rPr lang="en-US" b="0" i="1" smtClean="0">
                          <a:latin typeface="Cambria Math"/>
                        </a:rPr>
                        <m:t>.</m:t>
                      </m:r>
                    </m:oMath>
                  </m:oMathPara>
                </a14:m>
                <a:endParaRPr lang="en-US" dirty="0" smtClean="0"/>
              </a:p>
              <a:p>
                <a:pPr marL="0" indent="0">
                  <a:buNone/>
                </a:pPr>
                <a:endParaRPr lang="en-US" dirty="0" smtClean="0"/>
              </a:p>
              <a:p>
                <a:pPr marL="0" indent="0">
                  <a:buNone/>
                </a:pPr>
                <a:r>
                  <a:rPr lang="en-US" dirty="0" smtClean="0"/>
                  <a:t>Symbol transmitted </a:t>
                </a:r>
                <a:r>
                  <a:rPr lang="en-US" dirty="0"/>
                  <a:t>from </a:t>
                </a:r>
                <a14:m>
                  <m:oMath xmlns:m="http://schemas.openxmlformats.org/officeDocument/2006/math">
                    <m:r>
                      <a:rPr lang="en-US" b="0" i="1" smtClean="0">
                        <a:latin typeface="Cambria Math"/>
                      </a:rPr>
                      <m:t>𝐵</m:t>
                    </m:r>
                  </m:oMath>
                </a14:m>
                <a:r>
                  <a:rPr lang="en-US" dirty="0" smtClean="0"/>
                  <a:t> </a:t>
                </a:r>
                <a:r>
                  <a:rPr lang="en-US" dirty="0"/>
                  <a:t>to </a:t>
                </a:r>
                <a14:m>
                  <m:oMath xmlns:m="http://schemas.openxmlformats.org/officeDocument/2006/math">
                    <m:r>
                      <a:rPr lang="en-US" b="0" i="1" smtClean="0">
                        <a:latin typeface="Cambria Math"/>
                      </a:rPr>
                      <m:t>𝐴</m:t>
                    </m:r>
                  </m:oMath>
                </a14:m>
                <a:r>
                  <a:rPr lang="en-US" dirty="0" smtClean="0"/>
                  <a:t> at the same time:</a:t>
                </a: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a:rPr>
                          </m:ctrlPr>
                        </m:sSubSupPr>
                        <m:e>
                          <m:r>
                            <a:rPr lang="en-US" i="1">
                              <a:latin typeface="Cambria Math"/>
                            </a:rPr>
                            <m:t>𝑦</m:t>
                          </m:r>
                        </m:e>
                        <m:sub>
                          <m:r>
                            <a:rPr lang="en-US" i="1">
                              <a:latin typeface="Cambria Math"/>
                            </a:rPr>
                            <m:t>𝑖</m:t>
                          </m:r>
                        </m:sub>
                        <m:sup>
                          <m:r>
                            <a:rPr lang="en-US" b="0" i="1" smtClean="0">
                              <a:latin typeface="Cambria Math"/>
                            </a:rPr>
                            <m:t>𝐵</m:t>
                          </m:r>
                        </m:sup>
                      </m:sSubSup>
                      <m:r>
                        <a:rPr lang="en-US" i="1">
                          <a:latin typeface="Cambria Math"/>
                        </a:rPr>
                        <m:t>=</m:t>
                      </m:r>
                      <m:sSubSup>
                        <m:sSubSupPr>
                          <m:ctrlPr>
                            <a:rPr lang="en-US" i="1">
                              <a:latin typeface="Cambria Math"/>
                            </a:rPr>
                          </m:ctrlPr>
                        </m:sSubSupPr>
                        <m:e>
                          <m:r>
                            <a:rPr lang="en-US" b="0" i="1" smtClean="0">
                              <a:latin typeface="Cambria Math"/>
                            </a:rPr>
                            <m:t>𝐻</m:t>
                          </m:r>
                        </m:e>
                        <m:sub>
                          <m:r>
                            <a:rPr lang="en-US" i="1">
                              <a:latin typeface="Cambria Math"/>
                            </a:rPr>
                            <m:t>𝑖</m:t>
                          </m:r>
                        </m:sub>
                        <m:sup>
                          <m:r>
                            <a:rPr lang="en-US" i="1">
                              <a:latin typeface="Cambria Math"/>
                            </a:rPr>
                            <m:t>𝐵</m:t>
                          </m:r>
                          <m:r>
                            <a:rPr lang="en-US" b="0" i="1" smtClean="0">
                              <a:latin typeface="Cambria Math"/>
                            </a:rPr>
                            <m:t>𝐴</m:t>
                          </m:r>
                        </m:sup>
                      </m:sSubSup>
                      <m:r>
                        <a:rPr lang="en-US" i="1">
                          <a:latin typeface="Cambria Math"/>
                          <a:ea typeface="Cambria Math"/>
                        </a:rPr>
                        <m:t>⋅</m:t>
                      </m:r>
                      <m:sSubSup>
                        <m:sSubSupPr>
                          <m:ctrlPr>
                            <a:rPr lang="en-US" i="1">
                              <a:latin typeface="Cambria Math"/>
                            </a:rPr>
                          </m:ctrlPr>
                        </m:sSubSupPr>
                        <m:e>
                          <m:r>
                            <a:rPr lang="en-US" i="1">
                              <a:latin typeface="Cambria Math"/>
                            </a:rPr>
                            <m:t>𝑥</m:t>
                          </m:r>
                        </m:e>
                        <m:sub>
                          <m:r>
                            <a:rPr lang="en-US" i="1">
                              <a:latin typeface="Cambria Math"/>
                            </a:rPr>
                            <m:t>𝑖</m:t>
                          </m:r>
                        </m:sub>
                        <m:sup>
                          <m:r>
                            <a:rPr lang="en-US" b="0" i="1" smtClean="0">
                              <a:latin typeface="Cambria Math"/>
                            </a:rPr>
                            <m:t>𝐵</m:t>
                          </m:r>
                        </m:sup>
                      </m:sSubSup>
                      <m:r>
                        <a:rPr lang="en-US" b="0" i="1" smtClean="0">
                          <a:latin typeface="Cambria Math"/>
                        </a:rPr>
                        <m:t>+</m:t>
                      </m:r>
                      <m:sSup>
                        <m:sSupPr>
                          <m:ctrlPr>
                            <a:rPr lang="en-US" i="1">
                              <a:latin typeface="Cambria Math"/>
                            </a:rPr>
                          </m:ctrlPr>
                        </m:sSupPr>
                        <m:e>
                          <m:r>
                            <a:rPr lang="en-US" i="1">
                              <a:latin typeface="Cambria Math"/>
                            </a:rPr>
                            <m:t>𝑛</m:t>
                          </m:r>
                        </m:e>
                        <m:sup>
                          <m:r>
                            <a:rPr lang="en-US" b="0" i="1" smtClean="0">
                              <a:latin typeface="Cambria Math"/>
                            </a:rPr>
                            <m:t>𝐵</m:t>
                          </m:r>
                        </m:sup>
                      </m:sSup>
                      <m:r>
                        <a:rPr lang="en-US" i="1">
                          <a:latin typeface="Cambria Math"/>
                        </a:rPr>
                        <m:t>.</m:t>
                      </m:r>
                    </m:oMath>
                  </m:oMathPara>
                </a14:m>
                <a:endParaRPr lang="en-US" dirty="0"/>
              </a:p>
              <a:p>
                <a:pPr marL="0" indent="0">
                  <a:buNone/>
                </a:pPr>
                <a:endParaRPr lang="en-US" dirty="0" smtClean="0"/>
              </a:p>
              <a:p>
                <a:pPr marL="0" indent="0">
                  <a:buNone/>
                </a:pPr>
                <a:r>
                  <a:rPr lang="en-US" dirty="0" smtClean="0"/>
                  <a:t>Reciprocity equality:</a:t>
                </a:r>
              </a:p>
              <a:p>
                <a:pPr marL="0" indent="0">
                  <a:buNone/>
                </a:pPr>
                <a14:m>
                  <m:oMathPara xmlns:m="http://schemas.openxmlformats.org/officeDocument/2006/math">
                    <m:oMathParaPr>
                      <m:jc m:val="centerGroup"/>
                    </m:oMathParaPr>
                    <m:oMath xmlns:m="http://schemas.openxmlformats.org/officeDocument/2006/math">
                      <m:sSubSup>
                        <m:sSubSupPr>
                          <m:ctrlPr>
                            <a:rPr lang="en-US" i="1" smtClean="0">
                              <a:solidFill>
                                <a:schemeClr val="accent2"/>
                              </a:solidFill>
                              <a:latin typeface="Cambria Math"/>
                            </a:rPr>
                          </m:ctrlPr>
                        </m:sSubSupPr>
                        <m:e>
                          <m:r>
                            <a:rPr lang="en-US" b="0" i="1" smtClean="0">
                              <a:solidFill>
                                <a:schemeClr val="accent2"/>
                              </a:solidFill>
                              <a:latin typeface="Cambria Math"/>
                            </a:rPr>
                            <m:t>𝐻</m:t>
                          </m:r>
                        </m:e>
                        <m:sub>
                          <m:r>
                            <a:rPr lang="en-US" i="1">
                              <a:solidFill>
                                <a:schemeClr val="accent2"/>
                              </a:solidFill>
                              <a:latin typeface="Cambria Math"/>
                            </a:rPr>
                            <m:t>𝑖</m:t>
                          </m:r>
                        </m:sub>
                        <m:sup>
                          <m:r>
                            <a:rPr lang="en-US" i="1">
                              <a:solidFill>
                                <a:schemeClr val="accent2"/>
                              </a:solidFill>
                              <a:latin typeface="Cambria Math"/>
                            </a:rPr>
                            <m:t>𝐴𝐵</m:t>
                          </m:r>
                        </m:sup>
                      </m:sSubSup>
                      <m:r>
                        <a:rPr lang="en-US" b="0" i="1" smtClean="0">
                          <a:solidFill>
                            <a:schemeClr val="accent2"/>
                          </a:solidFill>
                          <a:latin typeface="Cambria Math"/>
                        </a:rPr>
                        <m:t>=</m:t>
                      </m:r>
                      <m:sSubSup>
                        <m:sSubSupPr>
                          <m:ctrlPr>
                            <a:rPr lang="en-US" i="1">
                              <a:solidFill>
                                <a:schemeClr val="accent2"/>
                              </a:solidFill>
                              <a:latin typeface="Cambria Math"/>
                            </a:rPr>
                          </m:ctrlPr>
                        </m:sSubSupPr>
                        <m:e>
                          <m:r>
                            <a:rPr lang="en-US" b="0" i="1" smtClean="0">
                              <a:solidFill>
                                <a:schemeClr val="accent2"/>
                              </a:solidFill>
                              <a:latin typeface="Cambria Math"/>
                            </a:rPr>
                            <m:t>𝐻</m:t>
                          </m:r>
                        </m:e>
                        <m:sub>
                          <m:r>
                            <a:rPr lang="en-US" i="1">
                              <a:solidFill>
                                <a:schemeClr val="accent2"/>
                              </a:solidFill>
                              <a:latin typeface="Cambria Math"/>
                            </a:rPr>
                            <m:t>𝑖</m:t>
                          </m:r>
                        </m:sub>
                        <m:sup>
                          <m:r>
                            <a:rPr lang="en-US" i="1">
                              <a:solidFill>
                                <a:schemeClr val="accent2"/>
                              </a:solidFill>
                              <a:latin typeface="Cambria Math"/>
                            </a:rPr>
                            <m:t>𝐵</m:t>
                          </m:r>
                          <m:r>
                            <a:rPr lang="en-US" b="0" i="1" smtClean="0">
                              <a:solidFill>
                                <a:schemeClr val="accent2"/>
                              </a:solidFill>
                              <a:latin typeface="Cambria Math"/>
                            </a:rPr>
                            <m:t>𝐴</m:t>
                          </m:r>
                        </m:sup>
                      </m:sSubSup>
                      <m:r>
                        <a:rPr lang="en-US" b="0" i="1" smtClean="0">
                          <a:solidFill>
                            <a:schemeClr val="accent2"/>
                          </a:solidFill>
                          <a:latin typeface="Cambria Math"/>
                        </a:rPr>
                        <m:t>.</m:t>
                      </m:r>
                    </m:oMath>
                  </m:oMathPara>
                </a14:m>
                <a:endParaRPr lang="ru-RU" dirty="0">
                  <a:solidFill>
                    <a:schemeClr val="accent2"/>
                  </a:solidFill>
                </a:endParaRPr>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704"/>
                </a:stretch>
              </a:blipFill>
            </p:spPr>
            <p:txBody>
              <a:bodyPr/>
              <a:lstStyle/>
              <a:p>
                <a:r>
                  <a:rPr lang="ru-RU">
                    <a:noFill/>
                  </a:rPr>
                  <a:t> </a:t>
                </a:r>
              </a:p>
            </p:txBody>
          </p:sp>
        </mc:Fallback>
      </mc:AlternateContent>
    </p:spTree>
    <p:extLst>
      <p:ext uri="{BB962C8B-B14F-4D97-AF65-F5344CB8AC3E}">
        <p14:creationId xmlns:p14="http://schemas.microsoft.com/office/powerpoint/2010/main" val="19319134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Pilot Symbols</a:t>
            </a:r>
            <a:endParaRPr lang="ru-RU" dirty="0"/>
          </a:p>
        </p:txBody>
      </p:sp>
      <p:sp>
        <p:nvSpPr>
          <p:cNvPr id="6" name="Объект 5"/>
          <p:cNvSpPr>
            <a:spLocks noGrp="1"/>
          </p:cNvSpPr>
          <p:nvPr>
            <p:ph idx="1"/>
          </p:nvPr>
        </p:nvSpPr>
        <p:spPr/>
        <p:txBody>
          <a:bodyPr anchor="ctr">
            <a:normAutofit fontScale="85000" lnSpcReduction="20000"/>
          </a:bodyPr>
          <a:lstStyle/>
          <a:p>
            <a:pPr algn="just"/>
            <a:r>
              <a:rPr lang="en-US" dirty="0" smtClean="0"/>
              <a:t>You may wonder how can transmitted information be decoded if each symbol is randomly rotated and scaled?</a:t>
            </a:r>
          </a:p>
          <a:p>
            <a:pPr algn="just"/>
            <a:r>
              <a:rPr lang="en-US" dirty="0" smtClean="0"/>
              <a:t>These distortions changing slowly in time, </a:t>
            </a:r>
            <a:r>
              <a:rPr lang="en-US" dirty="0"/>
              <a:t>s</a:t>
            </a:r>
            <a:r>
              <a:rPr lang="en-US" dirty="0" smtClean="0"/>
              <a:t>o we can transmit thousands of symbols with mostly the same distortions.</a:t>
            </a:r>
          </a:p>
          <a:p>
            <a:pPr algn="just"/>
            <a:r>
              <a:rPr lang="en-US" dirty="0" smtClean="0"/>
              <a:t>Transmitter sends symbols in packets and adds into each packet few special symbols with predefined values. These special symbols are called </a:t>
            </a:r>
            <a:r>
              <a:rPr lang="en-US" dirty="0" smtClean="0">
                <a:solidFill>
                  <a:schemeClr val="accent2"/>
                </a:solidFill>
              </a:rPr>
              <a:t>pilot symbols</a:t>
            </a:r>
            <a:r>
              <a:rPr lang="en-US" dirty="0" smtClean="0"/>
              <a:t>.</a:t>
            </a:r>
          </a:p>
          <a:p>
            <a:pPr algn="just"/>
            <a:r>
              <a:rPr lang="en-US" dirty="0" smtClean="0"/>
              <a:t>Receiver knows that each packet has pilot symbols in certain positions, and can use them to correctly decode phase and amplitude of other received symbols.</a:t>
            </a:r>
            <a:endParaRPr lang="ru-RU" dirty="0"/>
          </a:p>
        </p:txBody>
      </p:sp>
    </p:spTree>
    <p:extLst>
      <p:ext uri="{BB962C8B-B14F-4D97-AF65-F5344CB8AC3E}">
        <p14:creationId xmlns:p14="http://schemas.microsoft.com/office/powerpoint/2010/main" val="5200240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Symbol Rate</a:t>
            </a:r>
            <a:endParaRPr lang="ru-RU" dirty="0"/>
          </a:p>
        </p:txBody>
      </p:sp>
      <p:sp>
        <p:nvSpPr>
          <p:cNvPr id="6" name="Объект 5"/>
          <p:cNvSpPr>
            <a:spLocks noGrp="1"/>
          </p:cNvSpPr>
          <p:nvPr>
            <p:ph idx="1"/>
          </p:nvPr>
        </p:nvSpPr>
        <p:spPr/>
        <p:txBody>
          <a:bodyPr anchor="ctr"/>
          <a:lstStyle/>
          <a:p>
            <a:pPr algn="just"/>
            <a:r>
              <a:rPr lang="en-US" dirty="0" smtClean="0"/>
              <a:t>Each QAM symbol is transmitted by several periods of carrier wave (typically from 10 to 100 periods).</a:t>
            </a:r>
          </a:p>
          <a:p>
            <a:pPr algn="just"/>
            <a:r>
              <a:rPr lang="en-US" dirty="0" smtClean="0"/>
              <a:t>The frequency of symbol transmission is called </a:t>
            </a:r>
            <a:r>
              <a:rPr lang="en-US" dirty="0" smtClean="0">
                <a:solidFill>
                  <a:schemeClr val="accent2"/>
                </a:solidFill>
              </a:rPr>
              <a:t>symbol rate</a:t>
            </a:r>
            <a:r>
              <a:rPr lang="en-US" dirty="0" smtClean="0"/>
              <a:t>.</a:t>
            </a:r>
          </a:p>
          <a:p>
            <a:pPr algn="just"/>
            <a:r>
              <a:rPr lang="en-US" dirty="0" smtClean="0"/>
              <a:t>So, in noiseless case transmission rate is the symbol rate multiplied by number of bits per symbol.</a:t>
            </a:r>
            <a:endParaRPr lang="ru-RU" dirty="0"/>
          </a:p>
        </p:txBody>
      </p:sp>
    </p:spTree>
    <p:extLst>
      <p:ext uri="{BB962C8B-B14F-4D97-AF65-F5344CB8AC3E}">
        <p14:creationId xmlns:p14="http://schemas.microsoft.com/office/powerpoint/2010/main" val="41869423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Noise</a:t>
            </a:r>
            <a:endParaRPr lang="ru-RU" dirty="0"/>
          </a:p>
        </p:txBody>
      </p:sp>
      <p:sp>
        <p:nvSpPr>
          <p:cNvPr id="3" name="Объект 2"/>
          <p:cNvSpPr>
            <a:spLocks noGrp="1"/>
          </p:cNvSpPr>
          <p:nvPr>
            <p:ph idx="1"/>
          </p:nvPr>
        </p:nvSpPr>
        <p:spPr/>
        <p:txBody>
          <a:bodyPr anchor="ctr">
            <a:normAutofit fontScale="92500" lnSpcReduction="10000"/>
          </a:bodyPr>
          <a:lstStyle/>
          <a:p>
            <a:pPr algn="just"/>
            <a:r>
              <a:rPr lang="en-US" dirty="0" smtClean="0"/>
              <a:t>Main sources of noise at high frequencies:</a:t>
            </a:r>
          </a:p>
          <a:p>
            <a:pPr lvl="1" algn="just"/>
            <a:r>
              <a:rPr lang="en-US" dirty="0"/>
              <a:t>T</a:t>
            </a:r>
            <a:r>
              <a:rPr lang="en-US" dirty="0" smtClean="0"/>
              <a:t>hermal electric noise in receiver and transmitter amplifiers.</a:t>
            </a:r>
          </a:p>
          <a:p>
            <a:pPr lvl="1" algn="just"/>
            <a:r>
              <a:rPr lang="en-US" dirty="0" smtClean="0"/>
              <a:t>Interference from other devices working on the same frequencies.</a:t>
            </a:r>
          </a:p>
          <a:p>
            <a:pPr lvl="1" algn="just"/>
            <a:r>
              <a:rPr lang="en-US" dirty="0" smtClean="0"/>
              <a:t>Non-linear intermodulation from the devices working at different frequencies.</a:t>
            </a:r>
          </a:p>
          <a:p>
            <a:pPr algn="just"/>
            <a:r>
              <a:rPr lang="en-US" dirty="0" smtClean="0"/>
              <a:t>Electrical equipment and atmospheric processes do not generate noise in gigahertz spectrum used for modern high-speed wireless communications.</a:t>
            </a:r>
            <a:endParaRPr lang="ru-RU" dirty="0"/>
          </a:p>
        </p:txBody>
      </p:sp>
    </p:spTree>
    <p:extLst>
      <p:ext uri="{BB962C8B-B14F-4D97-AF65-F5344CB8AC3E}">
        <p14:creationId xmlns:p14="http://schemas.microsoft.com/office/powerpoint/2010/main" val="38247625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Methods of Dealing with Noise</a:t>
            </a:r>
            <a:endParaRPr lang="ru-RU" dirty="0"/>
          </a:p>
        </p:txBody>
      </p:sp>
      <p:sp>
        <p:nvSpPr>
          <p:cNvPr id="3" name="Объект 2"/>
          <p:cNvSpPr>
            <a:spLocks noGrp="1"/>
          </p:cNvSpPr>
          <p:nvPr>
            <p:ph idx="1"/>
          </p:nvPr>
        </p:nvSpPr>
        <p:spPr/>
        <p:txBody>
          <a:bodyPr anchor="ctr">
            <a:normAutofit fontScale="85000" lnSpcReduction="20000"/>
          </a:bodyPr>
          <a:lstStyle/>
          <a:p>
            <a:pPr algn="just"/>
            <a:r>
              <a:rPr lang="en-US" dirty="0" smtClean="0"/>
              <a:t>Use more transmission power.</a:t>
            </a:r>
          </a:p>
          <a:p>
            <a:pPr algn="just"/>
            <a:r>
              <a:rPr lang="en-US" dirty="0" smtClean="0"/>
              <a:t>Use </a:t>
            </a:r>
            <a:r>
              <a:rPr lang="en-US" dirty="0" smtClean="0">
                <a:solidFill>
                  <a:schemeClr val="accent2"/>
                </a:solidFill>
              </a:rPr>
              <a:t>smart antenna arrays</a:t>
            </a:r>
            <a:r>
              <a:rPr lang="en-US" dirty="0" smtClean="0"/>
              <a:t> capable of sending signal at the direction of receiver.</a:t>
            </a:r>
          </a:p>
          <a:p>
            <a:pPr algn="just"/>
            <a:r>
              <a:rPr lang="en-US" dirty="0" smtClean="0"/>
              <a:t>Transmit less bits per symbol, so different constellation points are separated by larger energy gaps.</a:t>
            </a:r>
          </a:p>
          <a:p>
            <a:pPr algn="just"/>
            <a:r>
              <a:rPr lang="en-US" dirty="0" smtClean="0"/>
              <a:t>Reduce symbol rate, so each symbol will be longer and have more energy.</a:t>
            </a:r>
          </a:p>
          <a:p>
            <a:pPr algn="just"/>
            <a:r>
              <a:rPr lang="en-US" dirty="0" smtClean="0"/>
              <a:t>Use </a:t>
            </a:r>
            <a:r>
              <a:rPr lang="en-US" dirty="0" smtClean="0">
                <a:solidFill>
                  <a:schemeClr val="accent2"/>
                </a:solidFill>
              </a:rPr>
              <a:t>forward error correction</a:t>
            </a:r>
            <a:r>
              <a:rPr lang="en-US" dirty="0" smtClean="0"/>
              <a:t>, so small amount of errors can be fixed without retransmission.</a:t>
            </a:r>
          </a:p>
          <a:p>
            <a:pPr algn="just"/>
            <a:r>
              <a:rPr lang="en-US" dirty="0" smtClean="0"/>
              <a:t>Use </a:t>
            </a:r>
            <a:r>
              <a:rPr lang="en-US" dirty="0" smtClean="0">
                <a:solidFill>
                  <a:schemeClr val="accent2"/>
                </a:solidFill>
              </a:rPr>
              <a:t>automated repeat requests</a:t>
            </a:r>
            <a:r>
              <a:rPr lang="en-US" dirty="0" smtClean="0"/>
              <a:t> for retransmitting damaged parts of data.</a:t>
            </a:r>
          </a:p>
        </p:txBody>
      </p:sp>
    </p:spTree>
    <p:extLst>
      <p:ext uri="{BB962C8B-B14F-4D97-AF65-F5344CB8AC3E}">
        <p14:creationId xmlns:p14="http://schemas.microsoft.com/office/powerpoint/2010/main" val="19011858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116633"/>
            <a:ext cx="6185943" cy="4509079"/>
          </a:xfrm>
          <a:prstGeom prst="rect">
            <a:avLst/>
          </a:prstGeom>
        </p:spPr>
      </p:pic>
      <p:sp>
        <p:nvSpPr>
          <p:cNvPr id="2" name="Заголовок 1"/>
          <p:cNvSpPr>
            <a:spLocks noGrp="1"/>
          </p:cNvSpPr>
          <p:nvPr>
            <p:ph type="title"/>
          </p:nvPr>
        </p:nvSpPr>
        <p:spPr/>
        <p:txBody>
          <a:bodyPr/>
          <a:lstStyle/>
          <a:p>
            <a:r>
              <a:rPr lang="en-US" dirty="0" smtClean="0"/>
              <a:t>Multi-Antenna Communications</a:t>
            </a:r>
            <a:endParaRPr lang="ru-RU" dirty="0"/>
          </a:p>
        </p:txBody>
      </p:sp>
      <p:sp>
        <p:nvSpPr>
          <p:cNvPr id="3" name="Текст 2"/>
          <p:cNvSpPr>
            <a:spLocks noGrp="1"/>
          </p:cNvSpPr>
          <p:nvPr>
            <p:ph type="body" idx="1"/>
          </p:nvPr>
        </p:nvSpPr>
        <p:spPr/>
        <p:txBody>
          <a:bodyPr/>
          <a:lstStyle/>
          <a:p>
            <a:endParaRPr lang="ru-RU"/>
          </a:p>
        </p:txBody>
      </p:sp>
    </p:spTree>
    <p:extLst>
      <p:ext uri="{BB962C8B-B14F-4D97-AF65-F5344CB8AC3E}">
        <p14:creationId xmlns:p14="http://schemas.microsoft.com/office/powerpoint/2010/main" val="26905530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smtClean="0"/>
              <a:t>Why </a:t>
            </a:r>
            <a:r>
              <a:rPr lang="en-US" dirty="0"/>
              <a:t>M</a:t>
            </a:r>
            <a:r>
              <a:rPr lang="en-US" dirty="0" smtClean="0"/>
              <a:t>ultiple Antennas?</a:t>
            </a:r>
            <a:endParaRPr lang="ru-RU" dirty="0"/>
          </a:p>
        </p:txBody>
      </p:sp>
      <p:sp>
        <p:nvSpPr>
          <p:cNvPr id="5" name="Объект 4"/>
          <p:cNvSpPr>
            <a:spLocks noGrp="1"/>
          </p:cNvSpPr>
          <p:nvPr>
            <p:ph idx="1"/>
          </p:nvPr>
        </p:nvSpPr>
        <p:spPr/>
        <p:txBody>
          <a:bodyPr anchor="ctr">
            <a:normAutofit fontScale="85000" lnSpcReduction="20000"/>
          </a:bodyPr>
          <a:lstStyle/>
          <a:p>
            <a:pPr algn="just"/>
            <a:r>
              <a:rPr lang="en-US" dirty="0" smtClean="0"/>
              <a:t>Transmitter can use multiple antennas to send signal exactly where the receiver is (remember reciprocity illustration). Thus, more signal power will go to the receiver (larger signal-to-noise ratio).</a:t>
            </a:r>
          </a:p>
          <a:p>
            <a:pPr algn="just"/>
            <a:r>
              <a:rPr lang="en-US" dirty="0" smtClean="0"/>
              <a:t>Receiver can use multiple antennas to listen to the direction the signal comes from. Thus more signal will be received and more noise will be filtered.</a:t>
            </a:r>
          </a:p>
          <a:p>
            <a:pPr algn="just"/>
            <a:r>
              <a:rPr lang="en-US" dirty="0" smtClean="0"/>
              <a:t>But the most important thing is that multiple antennas in </a:t>
            </a:r>
            <a:r>
              <a:rPr lang="en-US" dirty="0" smtClean="0">
                <a:solidFill>
                  <a:schemeClr val="accent2"/>
                </a:solidFill>
              </a:rPr>
              <a:t>both</a:t>
            </a:r>
            <a:r>
              <a:rPr lang="en-US" dirty="0" smtClean="0"/>
              <a:t> receiver and transmitter allow opening parallel virtual wireless channels at the same frequency. That is called MIMO — multiple input and multiple output transmission medium.</a:t>
            </a:r>
            <a:endParaRPr lang="ru-RU" dirty="0"/>
          </a:p>
        </p:txBody>
      </p:sp>
    </p:spTree>
    <p:extLst>
      <p:ext uri="{BB962C8B-B14F-4D97-AF65-F5344CB8AC3E}">
        <p14:creationId xmlns:p14="http://schemas.microsoft.com/office/powerpoint/2010/main" val="22946309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8"/>
          <p:cNvSpPr>
            <a:spLocks noGrp="1"/>
          </p:cNvSpPr>
          <p:nvPr>
            <p:ph type="title"/>
          </p:nvPr>
        </p:nvSpPr>
        <p:spPr/>
        <p:txBody>
          <a:bodyPr/>
          <a:lstStyle/>
          <a:p>
            <a:r>
              <a:rPr lang="en-US" dirty="0" smtClean="0"/>
              <a:t>2×2 MIMO System</a:t>
            </a:r>
            <a:endParaRPr lang="ru-RU" dirty="0"/>
          </a:p>
        </p:txBody>
      </p:sp>
      <p:pic>
        <p:nvPicPr>
          <p:cNvPr id="12" name="Объект 11"/>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377812"/>
            <a:ext cx="4038600" cy="2970739"/>
          </a:xfrm>
        </p:spPr>
      </p:pic>
      <mc:AlternateContent xmlns:mc="http://schemas.openxmlformats.org/markup-compatibility/2006">
        <mc:Choice xmlns:a14="http://schemas.microsoft.com/office/drawing/2010/main" Requires="a14">
          <p:sp>
            <p:nvSpPr>
              <p:cNvPr id="11" name="Объект 10"/>
              <p:cNvSpPr>
                <a:spLocks noGrp="1"/>
              </p:cNvSpPr>
              <p:nvPr>
                <p:ph sz="half" idx="2"/>
              </p:nvPr>
            </p:nvSpPr>
            <p:spPr/>
            <p:txBody>
              <a:bodyPr anchor="ctr">
                <a:normAutofit fontScale="92500" lnSpcReduction="20000"/>
              </a:bodyPr>
              <a:lstStyle/>
              <a:p>
                <a:pPr marL="0" indent="0" algn="just">
                  <a:buNone/>
                </a:pPr>
                <a:r>
                  <a:rPr lang="en-US" dirty="0" smtClean="0"/>
                  <a:t>If transmitter and receiver have 2 antennas each then we have total 4 channels, which can be packed into 2×2 matrix </a:t>
                </a:r>
                <a14:m>
                  <m:oMath xmlns:m="http://schemas.openxmlformats.org/officeDocument/2006/math">
                    <m:r>
                      <a:rPr lang="en-US" b="1" i="1">
                        <a:latin typeface="Cambria Math"/>
                      </a:rPr>
                      <m:t>𝑯</m:t>
                    </m:r>
                  </m:oMath>
                </a14:m>
                <a:r>
                  <a:rPr lang="en-US" dirty="0" smtClean="0"/>
                  <a:t>:</a:t>
                </a:r>
              </a:p>
              <a:p>
                <a:pPr marL="0" indent="0" algn="just">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tx1"/>
                              </a:solidFill>
                              <a:latin typeface="Cambria Math"/>
                            </a:rPr>
                          </m:ctrlPr>
                        </m:accPr>
                        <m:e>
                          <m:r>
                            <a:rPr lang="en-US" b="0" i="1" smtClean="0">
                              <a:solidFill>
                                <a:schemeClr val="tx1"/>
                              </a:solidFill>
                              <a:latin typeface="Cambria Math"/>
                            </a:rPr>
                            <m:t>𝑦</m:t>
                          </m:r>
                        </m:e>
                      </m:acc>
                      <m:r>
                        <a:rPr lang="en-US" i="1">
                          <a:solidFill>
                            <a:schemeClr val="tx1"/>
                          </a:solidFill>
                          <a:latin typeface="Cambria Math"/>
                        </a:rPr>
                        <m:t>=</m:t>
                      </m:r>
                      <m:r>
                        <a:rPr lang="en-US" b="1" i="1" smtClean="0">
                          <a:solidFill>
                            <a:schemeClr val="tx1"/>
                          </a:solidFill>
                          <a:latin typeface="Cambria Math"/>
                        </a:rPr>
                        <m:t>𝑯</m:t>
                      </m:r>
                      <m:r>
                        <a:rPr lang="en-US" i="1">
                          <a:solidFill>
                            <a:schemeClr val="tx1"/>
                          </a:solidFill>
                          <a:latin typeface="Cambria Math"/>
                          <a:ea typeface="Cambria Math"/>
                        </a:rPr>
                        <m:t>⋅</m:t>
                      </m:r>
                      <m:acc>
                        <m:accPr>
                          <m:chr m:val="⃗"/>
                          <m:ctrlPr>
                            <a:rPr lang="en-US" b="0" i="1" smtClean="0">
                              <a:solidFill>
                                <a:schemeClr val="tx1"/>
                              </a:solidFill>
                              <a:latin typeface="Cambria Math"/>
                              <a:ea typeface="Cambria Math"/>
                            </a:rPr>
                          </m:ctrlPr>
                        </m:accPr>
                        <m:e>
                          <m:r>
                            <a:rPr lang="en-US" b="0" i="1" smtClean="0">
                              <a:solidFill>
                                <a:schemeClr val="tx1"/>
                              </a:solidFill>
                              <a:latin typeface="Cambria Math"/>
                              <a:ea typeface="Cambria Math"/>
                            </a:rPr>
                            <m:t>𝑥</m:t>
                          </m:r>
                        </m:e>
                      </m:acc>
                      <m:r>
                        <a:rPr lang="en-US" b="0" i="1" smtClean="0">
                          <a:solidFill>
                            <a:schemeClr val="tx1"/>
                          </a:solidFill>
                          <a:latin typeface="Cambria Math"/>
                        </a:rPr>
                        <m:t>+</m:t>
                      </m:r>
                      <m:acc>
                        <m:accPr>
                          <m:chr m:val="⃗"/>
                          <m:ctrlPr>
                            <a:rPr lang="en-US" i="1">
                              <a:latin typeface="Cambria Math"/>
                            </a:rPr>
                          </m:ctrlPr>
                        </m:accPr>
                        <m:e>
                          <m:r>
                            <a:rPr lang="en-US" b="0" i="1" smtClean="0">
                              <a:latin typeface="Cambria Math"/>
                            </a:rPr>
                            <m:t>𝑛</m:t>
                          </m:r>
                        </m:e>
                      </m:acc>
                      <m:r>
                        <a:rPr lang="en-US" b="0" i="1" smtClean="0">
                          <a:solidFill>
                            <a:schemeClr val="tx1"/>
                          </a:solidFill>
                          <a:latin typeface="Cambria Math"/>
                        </a:rPr>
                        <m:t>.</m:t>
                      </m:r>
                    </m:oMath>
                  </m:oMathPara>
                </a14:m>
                <a:endParaRPr lang="en-US" dirty="0" smtClean="0"/>
              </a:p>
              <a:p>
                <a:pPr marL="0" indent="0" algn="just">
                  <a:buNone/>
                </a:pPr>
                <a:r>
                  <a:rPr lang="en-US" dirty="0" smtClean="0"/>
                  <a:t>Here </a:t>
                </a:r>
                <a14:m>
                  <m:oMath xmlns:m="http://schemas.openxmlformats.org/officeDocument/2006/math">
                    <m:acc>
                      <m:accPr>
                        <m:chr m:val="⃗"/>
                        <m:ctrlPr>
                          <a:rPr lang="en-US" i="1">
                            <a:latin typeface="Cambria Math"/>
                            <a:ea typeface="Cambria Math"/>
                          </a:rPr>
                        </m:ctrlPr>
                      </m:accPr>
                      <m:e>
                        <m:r>
                          <a:rPr lang="en-US" i="1">
                            <a:latin typeface="Cambria Math"/>
                            <a:ea typeface="Cambria Math"/>
                          </a:rPr>
                          <m:t>𝑥</m:t>
                        </m:r>
                      </m:e>
                    </m:acc>
                  </m:oMath>
                </a14:m>
                <a:r>
                  <a:rPr lang="en-US" dirty="0" smtClean="0"/>
                  <a:t> is vector </a:t>
                </a:r>
                <a:r>
                  <a:rPr lang="en-US" dirty="0"/>
                  <a:t>of trans­mitted </a:t>
                </a:r>
                <a:r>
                  <a:rPr lang="en-US" dirty="0" smtClean="0"/>
                  <a:t>symbols (one per antenna), and </a:t>
                </a:r>
                <a14:m>
                  <m:oMath xmlns:m="http://schemas.openxmlformats.org/officeDocument/2006/math">
                    <m:acc>
                      <m:accPr>
                        <m:chr m:val="⃗"/>
                        <m:ctrlPr>
                          <a:rPr lang="en-US" i="1">
                            <a:latin typeface="Cambria Math"/>
                          </a:rPr>
                        </m:ctrlPr>
                      </m:accPr>
                      <m:e>
                        <m:r>
                          <a:rPr lang="en-US" i="1">
                            <a:latin typeface="Cambria Math"/>
                          </a:rPr>
                          <m:t>𝑦</m:t>
                        </m:r>
                      </m:e>
                    </m:acc>
                  </m:oMath>
                </a14:m>
                <a:r>
                  <a:rPr lang="en-US" dirty="0" smtClean="0"/>
                  <a:t> is vector of received symbols, </a:t>
                </a:r>
                <a14:m>
                  <m:oMath xmlns:m="http://schemas.openxmlformats.org/officeDocument/2006/math">
                    <m:acc>
                      <m:accPr>
                        <m:chr m:val="⃗"/>
                        <m:ctrlPr>
                          <a:rPr lang="en-US" i="1">
                            <a:latin typeface="Cambria Math"/>
                          </a:rPr>
                        </m:ctrlPr>
                      </m:accPr>
                      <m:e>
                        <m:r>
                          <a:rPr lang="en-US" i="1">
                            <a:latin typeface="Cambria Math"/>
                          </a:rPr>
                          <m:t>𝑛</m:t>
                        </m:r>
                      </m:e>
                    </m:acc>
                  </m:oMath>
                </a14:m>
                <a:r>
                  <a:rPr lang="en-US" dirty="0" smtClean="0"/>
                  <a:t> is vector of noise (normalized so that each component has unit variance).</a:t>
                </a:r>
                <a:endParaRPr lang="ru-RU" dirty="0"/>
              </a:p>
            </p:txBody>
          </p:sp>
        </mc:Choice>
        <mc:Fallback>
          <p:sp>
            <p:nvSpPr>
              <p:cNvPr id="11" name="Объект 10"/>
              <p:cNvSpPr>
                <a:spLocks noGrp="1" noRot="1" noChangeAspect="1" noMove="1" noResize="1" noEditPoints="1" noAdjustHandles="1" noChangeArrowheads="1" noChangeShapeType="1" noTextEdit="1"/>
              </p:cNvSpPr>
              <p:nvPr>
                <p:ph sz="half" idx="2"/>
              </p:nvPr>
            </p:nvSpPr>
            <p:spPr>
              <a:blipFill rotWithShape="1">
                <a:blip r:embed="rId3"/>
                <a:stretch>
                  <a:fillRect l="-2719" t="-1078" r="-2719" b="-1887"/>
                </a:stretch>
              </a:blipFill>
            </p:spPr>
            <p:txBody>
              <a:bodyPr/>
              <a:lstStyle/>
              <a:p>
                <a:r>
                  <a:rPr lang="ru-RU">
                    <a:noFill/>
                  </a:rPr>
                  <a:t> </a:t>
                </a:r>
              </a:p>
            </p:txBody>
          </p:sp>
        </mc:Fallback>
      </mc:AlternateContent>
    </p:spTree>
    <p:extLst>
      <p:ext uri="{BB962C8B-B14F-4D97-AF65-F5344CB8AC3E}">
        <p14:creationId xmlns:p14="http://schemas.microsoft.com/office/powerpoint/2010/main" val="17149915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Simple MIMO Solution</a:t>
            </a:r>
            <a:endParaRPr lang="ru-RU" dirty="0"/>
          </a:p>
        </p:txBody>
      </p:sp>
      <mc:AlternateContent xmlns:mc="http://schemas.openxmlformats.org/markup-compatibility/2006">
        <mc:Choice xmlns:a14="http://schemas.microsoft.com/office/drawing/2010/main" Requires="a14">
          <p:sp>
            <p:nvSpPr>
              <p:cNvPr id="6" name="Объект 5"/>
              <p:cNvSpPr>
                <a:spLocks noGrp="1"/>
              </p:cNvSpPr>
              <p:nvPr>
                <p:ph idx="1"/>
              </p:nvPr>
            </p:nvSpPr>
            <p:spPr/>
            <p:txBody>
              <a:bodyPr anchor="ctr">
                <a:normAutofit lnSpcReduction="10000"/>
              </a:bodyPr>
              <a:lstStyle/>
              <a:p>
                <a:pPr algn="just"/>
                <a:r>
                  <a:rPr lang="en-US" dirty="0" smtClean="0"/>
                  <a:t>In MIMO system transmitter can transmit different symbols from each antenna, these symbols become mixed in the air, and such mixes arrive to the receiver (different mixes to different antennas).</a:t>
                </a:r>
              </a:p>
              <a:p>
                <a:pPr algn="just"/>
                <a:r>
                  <a:rPr lang="en-US" dirty="0" smtClean="0"/>
                  <a:t>Can the receiver decode the symbols were sent?</a:t>
                </a:r>
              </a:p>
              <a:p>
                <a:r>
                  <a:rPr lang="en-US" dirty="0" smtClean="0"/>
                  <a:t>May be, if matrix </a:t>
                </a:r>
                <a14:m>
                  <m:oMath xmlns:m="http://schemas.openxmlformats.org/officeDocument/2006/math">
                    <m:r>
                      <a:rPr lang="en-US" b="1" i="1">
                        <a:latin typeface="Cambria Math"/>
                      </a:rPr>
                      <m:t>𝑯</m:t>
                    </m:r>
                  </m:oMath>
                </a14:m>
                <a:r>
                  <a:rPr lang="en-US" dirty="0" smtClean="0"/>
                  <a:t> can be inverted:</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a:ea typeface="Cambria Math"/>
                            </a:rPr>
                          </m:ctrlPr>
                        </m:sSupPr>
                        <m:e>
                          <m:acc>
                            <m:accPr>
                              <m:chr m:val="⃗"/>
                              <m:ctrlPr>
                                <a:rPr lang="en-US" i="1" smtClean="0">
                                  <a:latin typeface="Cambria Math"/>
                                  <a:ea typeface="Cambria Math"/>
                                </a:rPr>
                              </m:ctrlPr>
                            </m:accPr>
                            <m:e>
                              <m:r>
                                <a:rPr lang="en-US" i="1">
                                  <a:latin typeface="Cambria Math"/>
                                  <a:ea typeface="Cambria Math"/>
                                </a:rPr>
                                <m:t>𝑥</m:t>
                              </m:r>
                            </m:e>
                          </m:acc>
                        </m:e>
                        <m:sup>
                          <m:r>
                            <a:rPr lang="en-US" b="0" i="1" smtClean="0">
                              <a:latin typeface="Cambria Math"/>
                              <a:ea typeface="Cambria Math"/>
                            </a:rPr>
                            <m:t>′</m:t>
                          </m:r>
                        </m:sup>
                      </m:sSup>
                      <m:r>
                        <a:rPr lang="en-US" b="0" i="1" smtClean="0">
                          <a:latin typeface="Cambria Math"/>
                          <a:ea typeface="Cambria Math"/>
                        </a:rPr>
                        <m:t>=</m:t>
                      </m:r>
                      <m:sSup>
                        <m:sSupPr>
                          <m:ctrlPr>
                            <a:rPr lang="en-US" i="1" smtClean="0">
                              <a:latin typeface="Cambria Math"/>
                            </a:rPr>
                          </m:ctrlPr>
                        </m:sSupPr>
                        <m:e>
                          <m:r>
                            <a:rPr lang="en-US" b="1" i="1">
                              <a:latin typeface="Cambria Math"/>
                            </a:rPr>
                            <m:t>𝑯</m:t>
                          </m:r>
                        </m:e>
                        <m:sup>
                          <m:r>
                            <a:rPr lang="en-US" b="0" i="1" smtClean="0">
                              <a:latin typeface="Cambria Math"/>
                            </a:rPr>
                            <m:t>−1</m:t>
                          </m:r>
                        </m:sup>
                      </m:sSup>
                      <m:r>
                        <a:rPr lang="en-US" i="1">
                          <a:latin typeface="Cambria Math"/>
                          <a:ea typeface="Cambria Math"/>
                        </a:rPr>
                        <m:t>⋅</m:t>
                      </m:r>
                      <m:acc>
                        <m:accPr>
                          <m:chr m:val="⃗"/>
                          <m:ctrlPr>
                            <a:rPr lang="en-US" i="1">
                              <a:latin typeface="Cambria Math"/>
                            </a:rPr>
                          </m:ctrlPr>
                        </m:accPr>
                        <m:e>
                          <m:r>
                            <a:rPr lang="en-US" i="1">
                              <a:latin typeface="Cambria Math"/>
                            </a:rPr>
                            <m:t>𝑦</m:t>
                          </m:r>
                        </m:e>
                      </m:acc>
                      <m:r>
                        <a:rPr lang="en-US" b="0" i="1" smtClean="0">
                          <a:latin typeface="Cambria Math"/>
                        </a:rPr>
                        <m:t>,</m:t>
                      </m:r>
                    </m:oMath>
                  </m:oMathPara>
                </a14:m>
                <a:endParaRPr lang="en-US" b="0" dirty="0" smtClean="0"/>
              </a:p>
            </p:txBody>
          </p:sp>
        </mc:Choice>
        <mc:Fallback>
          <p:sp>
            <p:nvSpPr>
              <p:cNvPr id="6" name="Объект 5"/>
              <p:cNvSpPr>
                <a:spLocks noGrp="1" noRot="1" noChangeAspect="1" noMove="1" noResize="1" noEditPoints="1" noAdjustHandles="1" noChangeArrowheads="1" noChangeShapeType="1" noTextEdit="1"/>
              </p:cNvSpPr>
              <p:nvPr>
                <p:ph idx="1"/>
              </p:nvPr>
            </p:nvSpPr>
            <p:spPr>
              <a:blipFill rotWithShape="1">
                <a:blip r:embed="rId2"/>
                <a:stretch>
                  <a:fillRect l="-1630" t="-270" r="-1852"/>
                </a:stretch>
              </a:blipFill>
            </p:spPr>
            <p:txBody>
              <a:bodyPr/>
              <a:lstStyle/>
              <a:p>
                <a:r>
                  <a:rPr lang="ru-RU">
                    <a:noFill/>
                  </a:rPr>
                  <a:t> </a:t>
                </a:r>
              </a:p>
            </p:txBody>
          </p:sp>
        </mc:Fallback>
      </mc:AlternateContent>
    </p:spTree>
    <p:extLst>
      <p:ext uri="{BB962C8B-B14F-4D97-AF65-F5344CB8AC3E}">
        <p14:creationId xmlns:p14="http://schemas.microsoft.com/office/powerpoint/2010/main" val="2854395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smtClean="0"/>
              <a:t>Simple Way of Numerical </a:t>
            </a:r>
            <a:r>
              <a:rPr lang="en-US" dirty="0"/>
              <a:t>S</a:t>
            </a:r>
            <a:r>
              <a:rPr lang="en-US" dirty="0" smtClean="0"/>
              <a:t>imulation</a:t>
            </a:r>
            <a:endParaRPr lang="ru-RU"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8344" y="1600200"/>
            <a:ext cx="7767311" cy="4525963"/>
          </a:xfrm>
        </p:spPr>
      </p:pic>
    </p:spTree>
    <p:extLst>
      <p:ext uri="{BB962C8B-B14F-4D97-AF65-F5344CB8AC3E}">
        <p14:creationId xmlns:p14="http://schemas.microsoft.com/office/powerpoint/2010/main" val="4708721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Noise Gain</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92500" lnSpcReduction="20000"/>
              </a:bodyPr>
              <a:lstStyle/>
              <a:p>
                <a:pPr marL="0" indent="0" algn="just">
                  <a:buNone/>
                </a:pPr>
                <a:r>
                  <a:rPr lang="en-US" dirty="0" smtClean="0"/>
                  <a:t>Let us consider the noise:</a:t>
                </a:r>
              </a:p>
              <a:p>
                <a:pPr marL="0" indent="0" algn="just">
                  <a:buNone/>
                </a:pPr>
                <a14:m>
                  <m:oMathPara xmlns:m="http://schemas.openxmlformats.org/officeDocument/2006/math">
                    <m:oMathParaPr>
                      <m:jc m:val="centerGroup"/>
                    </m:oMathParaPr>
                    <m:oMath xmlns:m="http://schemas.openxmlformats.org/officeDocument/2006/math">
                      <m:sSup>
                        <m:sSupPr>
                          <m:ctrlPr>
                            <a:rPr lang="en-US" i="1">
                              <a:latin typeface="Cambria Math"/>
                              <a:ea typeface="Cambria Math"/>
                            </a:rPr>
                          </m:ctrlPr>
                        </m:sSupPr>
                        <m:e>
                          <m:acc>
                            <m:accPr>
                              <m:chr m:val="⃗"/>
                              <m:ctrlPr>
                                <a:rPr lang="en-US" i="1">
                                  <a:latin typeface="Cambria Math"/>
                                  <a:ea typeface="Cambria Math"/>
                                </a:rPr>
                              </m:ctrlPr>
                            </m:accPr>
                            <m:e>
                              <m:r>
                                <a:rPr lang="en-US" i="1">
                                  <a:latin typeface="Cambria Math"/>
                                  <a:ea typeface="Cambria Math"/>
                                </a:rPr>
                                <m:t>𝑥</m:t>
                              </m:r>
                            </m:e>
                          </m:acc>
                        </m:e>
                        <m:sup>
                          <m:r>
                            <a:rPr lang="en-US" i="1">
                              <a:latin typeface="Cambria Math"/>
                              <a:ea typeface="Cambria Math"/>
                            </a:rPr>
                            <m:t>′</m:t>
                          </m:r>
                        </m:sup>
                      </m:sSup>
                      <m:r>
                        <a:rPr lang="en-US" b="0" i="1" smtClean="0">
                          <a:latin typeface="Cambria Math"/>
                          <a:ea typeface="Cambria Math"/>
                        </a:rPr>
                        <m:t>=</m:t>
                      </m:r>
                      <m:sSup>
                        <m:sSupPr>
                          <m:ctrlPr>
                            <a:rPr lang="en-US" i="1">
                              <a:latin typeface="Cambria Math"/>
                            </a:rPr>
                          </m:ctrlPr>
                        </m:sSupPr>
                        <m:e>
                          <m:r>
                            <a:rPr lang="en-US" b="1" i="1">
                              <a:latin typeface="Cambria Math"/>
                            </a:rPr>
                            <m:t>𝑯</m:t>
                          </m:r>
                        </m:e>
                        <m:sup>
                          <m:r>
                            <a:rPr lang="en-US" i="1">
                              <a:latin typeface="Cambria Math"/>
                            </a:rPr>
                            <m:t>−1</m:t>
                          </m:r>
                        </m:sup>
                      </m:sSup>
                      <m:r>
                        <a:rPr lang="en-US" i="1">
                          <a:latin typeface="Cambria Math"/>
                          <a:ea typeface="Cambria Math"/>
                        </a:rPr>
                        <m:t>⋅</m:t>
                      </m:r>
                      <m:acc>
                        <m:accPr>
                          <m:chr m:val="⃗"/>
                          <m:ctrlPr>
                            <a:rPr lang="en-US" i="1">
                              <a:latin typeface="Cambria Math"/>
                            </a:rPr>
                          </m:ctrlPr>
                        </m:accPr>
                        <m:e>
                          <m:r>
                            <a:rPr lang="en-US" i="1">
                              <a:latin typeface="Cambria Math"/>
                            </a:rPr>
                            <m:t>𝑦</m:t>
                          </m:r>
                        </m:e>
                      </m:acc>
                      <m:r>
                        <a:rPr lang="en-US" b="0" i="1" smtClean="0">
                          <a:latin typeface="Cambria Math"/>
                        </a:rPr>
                        <m:t>=</m:t>
                      </m:r>
                      <m:sSup>
                        <m:sSupPr>
                          <m:ctrlPr>
                            <a:rPr lang="en-US" i="1">
                              <a:latin typeface="Cambria Math"/>
                            </a:rPr>
                          </m:ctrlPr>
                        </m:sSupPr>
                        <m:e>
                          <m:r>
                            <a:rPr lang="en-US" b="1" i="1">
                              <a:latin typeface="Cambria Math"/>
                            </a:rPr>
                            <m:t>𝑯</m:t>
                          </m:r>
                        </m:e>
                        <m:sup>
                          <m:r>
                            <a:rPr lang="en-US" i="1">
                              <a:latin typeface="Cambria Math"/>
                            </a:rPr>
                            <m:t>−1</m:t>
                          </m:r>
                        </m:sup>
                      </m:sSup>
                      <m:d>
                        <m:dPr>
                          <m:ctrlPr>
                            <a:rPr lang="en-US" i="1" smtClean="0">
                              <a:latin typeface="Cambria Math"/>
                            </a:rPr>
                          </m:ctrlPr>
                        </m:dPr>
                        <m:e>
                          <m:r>
                            <a:rPr lang="en-US" b="1" i="1">
                              <a:latin typeface="Cambria Math"/>
                            </a:rPr>
                            <m:t>𝑯</m:t>
                          </m:r>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𝑥</m:t>
                              </m:r>
                            </m:e>
                          </m:acc>
                          <m:r>
                            <a:rPr lang="en-US" i="1">
                              <a:latin typeface="Cambria Math"/>
                            </a:rPr>
                            <m:t>+</m:t>
                          </m:r>
                          <m:acc>
                            <m:accPr>
                              <m:chr m:val="⃗"/>
                              <m:ctrlPr>
                                <a:rPr lang="en-US" i="1">
                                  <a:latin typeface="Cambria Math"/>
                                </a:rPr>
                              </m:ctrlPr>
                            </m:accPr>
                            <m:e>
                              <m:r>
                                <a:rPr lang="en-US" i="1">
                                  <a:latin typeface="Cambria Math"/>
                                </a:rPr>
                                <m:t>𝑛</m:t>
                              </m:r>
                            </m:e>
                          </m:acc>
                        </m:e>
                      </m:d>
                      <m:r>
                        <a:rPr lang="en-US" b="0" i="1" smtClean="0">
                          <a:latin typeface="Cambria Math"/>
                        </a:rPr>
                        <m:t>=</m:t>
                      </m:r>
                      <m:acc>
                        <m:accPr>
                          <m:chr m:val="⃗"/>
                          <m:ctrlPr>
                            <a:rPr lang="en-US" i="1">
                              <a:latin typeface="Cambria Math"/>
                              <a:ea typeface="Cambria Math"/>
                            </a:rPr>
                          </m:ctrlPr>
                        </m:accPr>
                        <m:e>
                          <m:r>
                            <a:rPr lang="en-US" i="1">
                              <a:latin typeface="Cambria Math"/>
                              <a:ea typeface="Cambria Math"/>
                            </a:rPr>
                            <m:t>𝑥</m:t>
                          </m:r>
                        </m:e>
                      </m:acc>
                      <m:r>
                        <a:rPr lang="en-US" b="0" i="1" smtClean="0">
                          <a:latin typeface="Cambria Math"/>
                          <a:ea typeface="Cambria Math"/>
                        </a:rPr>
                        <m:t>+</m:t>
                      </m:r>
                      <m:sSup>
                        <m:sSupPr>
                          <m:ctrlPr>
                            <a:rPr lang="en-US" i="1">
                              <a:latin typeface="Cambria Math"/>
                            </a:rPr>
                          </m:ctrlPr>
                        </m:sSupPr>
                        <m:e>
                          <m:r>
                            <a:rPr lang="en-US" b="1" i="1">
                              <a:latin typeface="Cambria Math"/>
                            </a:rPr>
                            <m:t>𝑯</m:t>
                          </m:r>
                        </m:e>
                        <m:sup>
                          <m:r>
                            <a:rPr lang="en-US" i="1">
                              <a:latin typeface="Cambria Math"/>
                            </a:rPr>
                            <m:t>−1</m:t>
                          </m:r>
                        </m:sup>
                      </m:sSup>
                      <m:r>
                        <a:rPr lang="en-US" i="1">
                          <a:latin typeface="Cambria Math"/>
                          <a:ea typeface="Cambria Math"/>
                        </a:rPr>
                        <m:t>⋅</m:t>
                      </m:r>
                      <m:acc>
                        <m:accPr>
                          <m:chr m:val="⃗"/>
                          <m:ctrlPr>
                            <a:rPr lang="en-US" i="1">
                              <a:latin typeface="Cambria Math"/>
                            </a:rPr>
                          </m:ctrlPr>
                        </m:accPr>
                        <m:e>
                          <m:r>
                            <a:rPr lang="en-US" i="1">
                              <a:latin typeface="Cambria Math"/>
                            </a:rPr>
                            <m:t>𝑛</m:t>
                          </m:r>
                        </m:e>
                      </m:acc>
                      <m:r>
                        <a:rPr lang="en-US" b="0" i="1" smtClean="0">
                          <a:latin typeface="Cambria Math"/>
                        </a:rPr>
                        <m:t>.</m:t>
                      </m:r>
                    </m:oMath>
                  </m:oMathPara>
                </a14:m>
                <a:endParaRPr lang="en-US" dirty="0" smtClean="0"/>
              </a:p>
              <a:p>
                <a:pPr marL="0" indent="0" algn="just">
                  <a:buNone/>
                </a:pPr>
                <a:endParaRPr lang="en-US" dirty="0" smtClean="0"/>
              </a:p>
              <a:p>
                <a:pPr marL="0" indent="0" algn="just">
                  <a:buNone/>
                </a:pPr>
                <a:r>
                  <a:rPr lang="en-US" dirty="0" smtClean="0"/>
                  <a:t>So, sent symbol vector is almost recovered, except that noise vector is multiplied by the inverted channel matrix.</a:t>
                </a:r>
              </a:p>
              <a:p>
                <a:pPr marL="0" indent="0" algn="just">
                  <a:buNone/>
                </a:pPr>
                <a:r>
                  <a:rPr lang="en-US" dirty="0" smtClean="0"/>
                  <a:t>Should we worry about that?</a:t>
                </a:r>
              </a:p>
              <a:p>
                <a:pPr marL="0" indent="0" algn="just">
                  <a:buNone/>
                </a:pPr>
                <a:r>
                  <a:rPr lang="en-US" dirty="0" smtClean="0"/>
                  <a:t>Yes! Channel matrix usually has small norm, so the inverted matrix has huge norm, noise amplified, and sent data cannot be recovered.</a:t>
                </a:r>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704" r="-1704" b="-943"/>
                </a:stretch>
              </a:blipFill>
            </p:spPr>
            <p:txBody>
              <a:bodyPr/>
              <a:lstStyle/>
              <a:p>
                <a:r>
                  <a:rPr lang="ru-RU">
                    <a:noFill/>
                  </a:rPr>
                  <a:t> </a:t>
                </a:r>
              </a:p>
            </p:txBody>
          </p:sp>
        </mc:Fallback>
      </mc:AlternateContent>
    </p:spTree>
    <p:extLst>
      <p:ext uri="{BB962C8B-B14F-4D97-AF65-F5344CB8AC3E}">
        <p14:creationId xmlns:p14="http://schemas.microsoft.com/office/powerpoint/2010/main" val="3817445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Precoding</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70000" lnSpcReduction="20000"/>
              </a:bodyPr>
              <a:lstStyle/>
              <a:p>
                <a:pPr marL="0" indent="0" algn="just">
                  <a:buNone/>
                </a:pPr>
                <a:r>
                  <a:rPr lang="en-US" dirty="0" smtClean="0"/>
                  <a:t>In order to reduce noise gain transmitter and receiver should cooperate. Transmitter can do some linear calculations with symbols to be transmitted:</a:t>
                </a:r>
              </a:p>
              <a:p>
                <a:pPr marL="0" indent="0" algn="just">
                  <a:buNone/>
                </a:pPr>
                <a14:m>
                  <m:oMathPara xmlns:m="http://schemas.openxmlformats.org/officeDocument/2006/math">
                    <m:oMathParaPr>
                      <m:jc m:val="centerGroup"/>
                    </m:oMathParaPr>
                    <m:oMath xmlns:m="http://schemas.openxmlformats.org/officeDocument/2006/math">
                      <m:sSub>
                        <m:sSubPr>
                          <m:ctrlPr>
                            <a:rPr lang="en-US" i="1" smtClean="0">
                              <a:latin typeface="Cambria Math"/>
                              <a:ea typeface="Cambria Math"/>
                            </a:rPr>
                          </m:ctrlPr>
                        </m:sSubPr>
                        <m:e>
                          <m:acc>
                            <m:accPr>
                              <m:chr m:val="⃗"/>
                              <m:ctrlPr>
                                <a:rPr lang="en-US" i="1">
                                  <a:latin typeface="Cambria Math"/>
                                  <a:ea typeface="Cambria Math"/>
                                </a:rPr>
                              </m:ctrlPr>
                            </m:accPr>
                            <m:e>
                              <m:r>
                                <a:rPr lang="en-US" i="1">
                                  <a:latin typeface="Cambria Math"/>
                                  <a:ea typeface="Cambria Math"/>
                                </a:rPr>
                                <m:t>𝑥</m:t>
                              </m:r>
                            </m:e>
                          </m:acc>
                        </m:e>
                        <m:sub>
                          <m:r>
                            <a:rPr lang="en-US" b="0" i="1" smtClean="0">
                              <a:latin typeface="Cambria Math"/>
                              <a:ea typeface="Cambria Math"/>
                            </a:rPr>
                            <m:t>𝑡</m:t>
                          </m:r>
                        </m:sub>
                      </m:sSub>
                      <m:r>
                        <a:rPr lang="en-US" b="0" i="1" smtClean="0">
                          <a:latin typeface="Cambria Math"/>
                          <a:ea typeface="Cambria Math"/>
                        </a:rPr>
                        <m:t>=</m:t>
                      </m:r>
                      <m:r>
                        <a:rPr lang="en-US" b="1" i="1" smtClean="0">
                          <a:latin typeface="Cambria Math"/>
                          <a:ea typeface="Cambria Math"/>
                        </a:rPr>
                        <m:t>𝑷</m:t>
                      </m:r>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𝑥</m:t>
                          </m:r>
                        </m:e>
                      </m:acc>
                      <m:r>
                        <a:rPr lang="en-US" b="0" i="1" smtClean="0">
                          <a:latin typeface="Cambria Math"/>
                          <a:ea typeface="Cambria Math"/>
                        </a:rPr>
                        <m:t>,</m:t>
                      </m:r>
                    </m:oMath>
                  </m:oMathPara>
                </a14:m>
                <a:endParaRPr lang="en-US" b="0" dirty="0" smtClean="0">
                  <a:ea typeface="Cambria Math"/>
                </a:endParaRPr>
              </a:p>
              <a:p>
                <a:pPr marL="0" indent="0" algn="just">
                  <a:buNone/>
                </a:pPr>
                <a:r>
                  <a:rPr lang="en-US" dirty="0"/>
                  <a:t>w</a:t>
                </a:r>
                <a:r>
                  <a:rPr lang="en-US" dirty="0" smtClean="0"/>
                  <a:t>here </a:t>
                </a:r>
                <a14:m>
                  <m:oMath xmlns:m="http://schemas.openxmlformats.org/officeDocument/2006/math">
                    <m:r>
                      <a:rPr lang="en-US" b="1" i="1">
                        <a:latin typeface="Cambria Math"/>
                        <a:ea typeface="Cambria Math"/>
                      </a:rPr>
                      <m:t>𝑷</m:t>
                    </m:r>
                  </m:oMath>
                </a14:m>
                <a:r>
                  <a:rPr lang="en-US" dirty="0" smtClean="0"/>
                  <a:t> is called </a:t>
                </a:r>
                <a:r>
                  <a:rPr lang="en-US" dirty="0" smtClean="0">
                    <a:solidFill>
                      <a:schemeClr val="accent2"/>
                    </a:solidFill>
                  </a:rPr>
                  <a:t>precoding matrix</a:t>
                </a:r>
                <a:r>
                  <a:rPr lang="en-US" dirty="0" smtClean="0"/>
                  <a:t>. Additional limitation to precoding matrix is that it should not increase transmitted power:</a:t>
                </a:r>
              </a:p>
              <a:p>
                <a:pPr marL="0" indent="0" algn="just">
                  <a:buNone/>
                </a:pPr>
                <a14:m>
                  <m:oMathPara xmlns:m="http://schemas.openxmlformats.org/officeDocument/2006/math">
                    <m:oMathParaPr>
                      <m:jc m:val="centerGroup"/>
                    </m:oMathParaPr>
                    <m:oMath xmlns:m="http://schemas.openxmlformats.org/officeDocument/2006/math">
                      <m:func>
                        <m:funcPr>
                          <m:ctrlPr>
                            <a:rPr lang="en-US" b="1" i="1" smtClean="0">
                              <a:latin typeface="Cambria Math"/>
                              <a:ea typeface="Cambria Math"/>
                            </a:rPr>
                          </m:ctrlPr>
                        </m:funcPr>
                        <m:fName>
                          <m:r>
                            <m:rPr>
                              <m:sty m:val="p"/>
                            </m:rPr>
                            <a:rPr lang="en-US" b="0" i="0" smtClean="0">
                              <a:latin typeface="Cambria Math"/>
                              <a:ea typeface="Cambria Math"/>
                            </a:rPr>
                            <m:t>tr</m:t>
                          </m:r>
                        </m:fName>
                        <m:e>
                          <m:d>
                            <m:dPr>
                              <m:ctrlPr>
                                <a:rPr lang="en-US" b="0" i="1" smtClean="0">
                                  <a:latin typeface="Cambria Math"/>
                                  <a:ea typeface="Cambria Math"/>
                                </a:rPr>
                              </m:ctrlPr>
                            </m:dPr>
                            <m:e>
                              <m:r>
                                <a:rPr lang="en-US" b="1" i="1">
                                  <a:latin typeface="Cambria Math"/>
                                  <a:ea typeface="Cambria Math"/>
                                </a:rPr>
                                <m:t>𝑷</m:t>
                              </m:r>
                              <m:sSup>
                                <m:sSupPr>
                                  <m:ctrlPr>
                                    <a:rPr lang="en-US" b="1" i="1" smtClean="0">
                                      <a:latin typeface="Cambria Math"/>
                                      <a:ea typeface="Cambria Math"/>
                                    </a:rPr>
                                  </m:ctrlPr>
                                </m:sSupPr>
                                <m:e>
                                  <m:r>
                                    <a:rPr lang="en-US" b="1" i="1">
                                      <a:latin typeface="Cambria Math"/>
                                      <a:ea typeface="Cambria Math"/>
                                    </a:rPr>
                                    <m:t>𝑷</m:t>
                                  </m:r>
                                </m:e>
                                <m:sup>
                                  <m:r>
                                    <a:rPr lang="en-US" b="0" i="1" smtClean="0">
                                      <a:latin typeface="Cambria Math"/>
                                      <a:ea typeface="Cambria Math"/>
                                    </a:rPr>
                                    <m:t>𝐻</m:t>
                                  </m:r>
                                </m:sup>
                              </m:sSup>
                            </m:e>
                          </m:d>
                          <m:r>
                            <a:rPr lang="en-US" b="0" i="1" smtClean="0">
                              <a:latin typeface="Cambria Math"/>
                              <a:ea typeface="Cambria Math"/>
                            </a:rPr>
                            <m:t>=1.</m:t>
                          </m:r>
                        </m:e>
                      </m:func>
                    </m:oMath>
                  </m:oMathPara>
                </a14:m>
                <a:endParaRPr lang="en-US" dirty="0" smtClean="0"/>
              </a:p>
              <a:p>
                <a:pPr marL="0" indent="0" algn="just">
                  <a:buNone/>
                </a:pPr>
                <a:endParaRPr lang="en-US" dirty="0" smtClean="0"/>
              </a:p>
              <a:p>
                <a:pPr marL="0" indent="0" algn="just">
                  <a:buNone/>
                </a:pPr>
                <a:r>
                  <a:rPr lang="en-US" dirty="0" smtClean="0"/>
                  <a:t>The receiver should then inverse both the channel and precoder:</a:t>
                </a:r>
              </a:p>
              <a:p>
                <a:pPr marL="0" indent="0" algn="just">
                  <a:buNone/>
                </a:pPr>
                <a14:m>
                  <m:oMathPara xmlns:m="http://schemas.openxmlformats.org/officeDocument/2006/math">
                    <m:oMathParaPr>
                      <m:jc m:val="centerGroup"/>
                    </m:oMathParaPr>
                    <m:oMath xmlns:m="http://schemas.openxmlformats.org/officeDocument/2006/math">
                      <m:sSup>
                        <m:sSupPr>
                          <m:ctrlPr>
                            <a:rPr lang="en-US" i="1">
                              <a:latin typeface="Cambria Math"/>
                              <a:ea typeface="Cambria Math"/>
                            </a:rPr>
                          </m:ctrlPr>
                        </m:sSupPr>
                        <m:e>
                          <m:acc>
                            <m:accPr>
                              <m:chr m:val="⃗"/>
                              <m:ctrlPr>
                                <a:rPr lang="en-US" i="1">
                                  <a:latin typeface="Cambria Math"/>
                                  <a:ea typeface="Cambria Math"/>
                                </a:rPr>
                              </m:ctrlPr>
                            </m:accPr>
                            <m:e>
                              <m:r>
                                <a:rPr lang="en-US" i="1">
                                  <a:latin typeface="Cambria Math"/>
                                  <a:ea typeface="Cambria Math"/>
                                </a:rPr>
                                <m:t>𝑥</m:t>
                              </m:r>
                            </m:e>
                          </m:acc>
                        </m:e>
                        <m:sup>
                          <m:r>
                            <a:rPr lang="en-US" i="1">
                              <a:latin typeface="Cambria Math"/>
                              <a:ea typeface="Cambria Math"/>
                            </a:rPr>
                            <m:t>′</m:t>
                          </m:r>
                        </m:sup>
                      </m:sSup>
                      <m:r>
                        <a:rPr lang="en-US" i="1">
                          <a:latin typeface="Cambria Math"/>
                          <a:ea typeface="Cambria Math"/>
                        </a:rPr>
                        <m:t>=</m:t>
                      </m:r>
                      <m:sSup>
                        <m:sSupPr>
                          <m:ctrlPr>
                            <a:rPr lang="en-US" i="1">
                              <a:latin typeface="Cambria Math"/>
                            </a:rPr>
                          </m:ctrlPr>
                        </m:sSupPr>
                        <m:e>
                          <m:r>
                            <a:rPr lang="en-US" b="1" i="1">
                              <a:latin typeface="Cambria Math"/>
                              <a:ea typeface="Cambria Math"/>
                            </a:rPr>
                            <m:t>𝑷</m:t>
                          </m:r>
                        </m:e>
                        <m:sup>
                          <m:r>
                            <a:rPr lang="en-US" i="1">
                              <a:latin typeface="Cambria Math"/>
                            </a:rPr>
                            <m:t>−1</m:t>
                          </m:r>
                        </m:sup>
                      </m:sSup>
                      <m:sSup>
                        <m:sSupPr>
                          <m:ctrlPr>
                            <a:rPr lang="en-US" i="1">
                              <a:latin typeface="Cambria Math"/>
                            </a:rPr>
                          </m:ctrlPr>
                        </m:sSupPr>
                        <m:e>
                          <m:r>
                            <a:rPr lang="en-US" b="1" i="1">
                              <a:latin typeface="Cambria Math"/>
                            </a:rPr>
                            <m:t>𝑯</m:t>
                          </m:r>
                        </m:e>
                        <m:sup>
                          <m:r>
                            <a:rPr lang="en-US" i="1">
                              <a:latin typeface="Cambria Math"/>
                            </a:rPr>
                            <m:t>−1</m:t>
                          </m:r>
                        </m:sup>
                      </m:sSup>
                      <m:r>
                        <a:rPr lang="en-US" i="1">
                          <a:latin typeface="Cambria Math"/>
                          <a:ea typeface="Cambria Math"/>
                        </a:rPr>
                        <m:t>⋅</m:t>
                      </m:r>
                      <m:acc>
                        <m:accPr>
                          <m:chr m:val="⃗"/>
                          <m:ctrlPr>
                            <a:rPr lang="en-US" i="1">
                              <a:latin typeface="Cambria Math"/>
                            </a:rPr>
                          </m:ctrlPr>
                        </m:accPr>
                        <m:e>
                          <m:r>
                            <a:rPr lang="en-US" i="1">
                              <a:latin typeface="Cambria Math"/>
                            </a:rPr>
                            <m:t>𝑦</m:t>
                          </m:r>
                        </m:e>
                      </m:acc>
                      <m:r>
                        <a:rPr lang="en-US" i="1">
                          <a:latin typeface="Cambria Math"/>
                        </a:rPr>
                        <m:t>=</m:t>
                      </m:r>
                      <m:sSup>
                        <m:sSupPr>
                          <m:ctrlPr>
                            <a:rPr lang="en-US" i="1">
                              <a:latin typeface="Cambria Math"/>
                            </a:rPr>
                          </m:ctrlPr>
                        </m:sSupPr>
                        <m:e>
                          <m:sSup>
                            <m:sSupPr>
                              <m:ctrlPr>
                                <a:rPr lang="en-US" i="1">
                                  <a:latin typeface="Cambria Math"/>
                                </a:rPr>
                              </m:ctrlPr>
                            </m:sSupPr>
                            <m:e>
                              <m:r>
                                <a:rPr lang="en-US" b="1" i="1">
                                  <a:latin typeface="Cambria Math"/>
                                  <a:ea typeface="Cambria Math"/>
                                </a:rPr>
                                <m:t>𝑷</m:t>
                              </m:r>
                            </m:e>
                            <m:sup>
                              <m:r>
                                <a:rPr lang="en-US" i="1">
                                  <a:latin typeface="Cambria Math"/>
                                </a:rPr>
                                <m:t>−1</m:t>
                              </m:r>
                            </m:sup>
                          </m:sSup>
                          <m:r>
                            <a:rPr lang="en-US" b="1" i="1">
                              <a:latin typeface="Cambria Math"/>
                            </a:rPr>
                            <m:t>𝑯</m:t>
                          </m:r>
                        </m:e>
                        <m:sup>
                          <m:r>
                            <a:rPr lang="en-US" i="1">
                              <a:latin typeface="Cambria Math"/>
                            </a:rPr>
                            <m:t>−1</m:t>
                          </m:r>
                        </m:sup>
                      </m:sSup>
                      <m:d>
                        <m:dPr>
                          <m:ctrlPr>
                            <a:rPr lang="en-US" i="1">
                              <a:latin typeface="Cambria Math"/>
                            </a:rPr>
                          </m:ctrlPr>
                        </m:dPr>
                        <m:e>
                          <m:r>
                            <a:rPr lang="en-US" b="1" i="1">
                              <a:latin typeface="Cambria Math"/>
                            </a:rPr>
                            <m:t>𝑯</m:t>
                          </m:r>
                          <m:r>
                            <a:rPr lang="en-US" b="1" i="1">
                              <a:latin typeface="Cambria Math"/>
                              <a:ea typeface="Cambria Math"/>
                            </a:rPr>
                            <m:t>𝑷</m:t>
                          </m:r>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𝑥</m:t>
                              </m:r>
                            </m:e>
                          </m:acc>
                          <m:r>
                            <a:rPr lang="en-US" i="1">
                              <a:latin typeface="Cambria Math"/>
                            </a:rPr>
                            <m:t>+</m:t>
                          </m:r>
                          <m:acc>
                            <m:accPr>
                              <m:chr m:val="⃗"/>
                              <m:ctrlPr>
                                <a:rPr lang="en-US" i="1">
                                  <a:latin typeface="Cambria Math"/>
                                </a:rPr>
                              </m:ctrlPr>
                            </m:accPr>
                            <m:e>
                              <m:r>
                                <a:rPr lang="en-US" i="1">
                                  <a:latin typeface="Cambria Math"/>
                                </a:rPr>
                                <m:t>𝑛</m:t>
                              </m:r>
                            </m:e>
                          </m:acc>
                        </m:e>
                      </m:d>
                      <m:r>
                        <a:rPr lang="en-US" b="0" i="1" smtClean="0">
                          <a:latin typeface="Cambria Math"/>
                        </a:rPr>
                        <m:t>=</m:t>
                      </m:r>
                    </m:oMath>
                  </m:oMathPara>
                </a14:m>
                <a:endParaRPr lang="en-US" b="0" i="1" dirty="0" smtClean="0">
                  <a:latin typeface="Cambria Math"/>
                </a:endParaRPr>
              </a:p>
              <a:p>
                <a:pPr marL="0" indent="0" algn="just">
                  <a:buNone/>
                </a:pPr>
                <a14:m>
                  <m:oMathPara xmlns:m="http://schemas.openxmlformats.org/officeDocument/2006/math">
                    <m:oMathParaPr>
                      <m:jc m:val="centerGroup"/>
                    </m:oMathParaPr>
                    <m:oMath xmlns:m="http://schemas.openxmlformats.org/officeDocument/2006/math">
                      <m:r>
                        <a:rPr lang="en-US" i="1">
                          <a:latin typeface="Cambria Math"/>
                        </a:rPr>
                        <m:t>=</m:t>
                      </m:r>
                      <m:acc>
                        <m:accPr>
                          <m:chr m:val="⃗"/>
                          <m:ctrlPr>
                            <a:rPr lang="en-US" i="1">
                              <a:latin typeface="Cambria Math"/>
                              <a:ea typeface="Cambria Math"/>
                            </a:rPr>
                          </m:ctrlPr>
                        </m:accPr>
                        <m:e>
                          <m:r>
                            <a:rPr lang="en-US" i="1">
                              <a:latin typeface="Cambria Math"/>
                              <a:ea typeface="Cambria Math"/>
                            </a:rPr>
                            <m:t>𝑥</m:t>
                          </m:r>
                        </m:e>
                      </m:acc>
                      <m:r>
                        <a:rPr lang="en-US" i="1">
                          <a:latin typeface="Cambria Math"/>
                          <a:ea typeface="Cambria Math"/>
                        </a:rPr>
                        <m:t>+</m:t>
                      </m:r>
                      <m:sSup>
                        <m:sSupPr>
                          <m:ctrlPr>
                            <a:rPr lang="en-US" i="1">
                              <a:latin typeface="Cambria Math"/>
                            </a:rPr>
                          </m:ctrlPr>
                        </m:sSupPr>
                        <m:e>
                          <m:sSup>
                            <m:sSupPr>
                              <m:ctrlPr>
                                <a:rPr lang="en-US" i="1">
                                  <a:latin typeface="Cambria Math"/>
                                </a:rPr>
                              </m:ctrlPr>
                            </m:sSupPr>
                            <m:e>
                              <m:r>
                                <a:rPr lang="en-US" b="1" i="1">
                                  <a:latin typeface="Cambria Math"/>
                                  <a:ea typeface="Cambria Math"/>
                                </a:rPr>
                                <m:t>𝑷</m:t>
                              </m:r>
                            </m:e>
                            <m:sup>
                              <m:r>
                                <a:rPr lang="en-US" i="1">
                                  <a:latin typeface="Cambria Math"/>
                                </a:rPr>
                                <m:t>−1</m:t>
                              </m:r>
                            </m:sup>
                          </m:sSup>
                          <m:r>
                            <a:rPr lang="en-US" b="1" i="1">
                              <a:latin typeface="Cambria Math"/>
                            </a:rPr>
                            <m:t>𝑯</m:t>
                          </m:r>
                        </m:e>
                        <m:sup>
                          <m:r>
                            <a:rPr lang="en-US" i="1">
                              <a:latin typeface="Cambria Math"/>
                            </a:rPr>
                            <m:t>−1</m:t>
                          </m:r>
                        </m:sup>
                      </m:sSup>
                      <m:r>
                        <a:rPr lang="en-US" i="1">
                          <a:latin typeface="Cambria Math"/>
                          <a:ea typeface="Cambria Math"/>
                        </a:rPr>
                        <m:t>⋅</m:t>
                      </m:r>
                      <m:acc>
                        <m:accPr>
                          <m:chr m:val="⃗"/>
                          <m:ctrlPr>
                            <a:rPr lang="en-US" i="1">
                              <a:latin typeface="Cambria Math"/>
                            </a:rPr>
                          </m:ctrlPr>
                        </m:accPr>
                        <m:e>
                          <m:r>
                            <a:rPr lang="en-US" i="1">
                              <a:latin typeface="Cambria Math"/>
                            </a:rPr>
                            <m:t>𝑛</m:t>
                          </m:r>
                        </m:e>
                      </m:acc>
                      <m:r>
                        <a:rPr lang="en-US" b="0" i="1" smtClean="0">
                          <a:latin typeface="Cambria Math"/>
                        </a:rPr>
                        <m:t>.</m:t>
                      </m:r>
                    </m:oMath>
                  </m:oMathPara>
                </a14:m>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889" r="-963"/>
                </a:stretch>
              </a:blipFill>
            </p:spPr>
            <p:txBody>
              <a:bodyPr/>
              <a:lstStyle/>
              <a:p>
                <a:r>
                  <a:rPr lang="ru-RU">
                    <a:noFill/>
                  </a:rPr>
                  <a:t> </a:t>
                </a:r>
              </a:p>
            </p:txBody>
          </p:sp>
        </mc:Fallback>
      </mc:AlternateContent>
    </p:spTree>
    <p:extLst>
      <p:ext uri="{BB962C8B-B14F-4D97-AF65-F5344CB8AC3E}">
        <p14:creationId xmlns:p14="http://schemas.microsoft.com/office/powerpoint/2010/main" val="27141723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Optimal Solution</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lnSpcReduction="10000"/>
              </a:bodyPr>
              <a:lstStyle/>
              <a:p>
                <a:pPr marL="0" indent="0" algn="just">
                  <a:buNone/>
                </a:pPr>
                <a:r>
                  <a:rPr lang="en-US" dirty="0" smtClean="0"/>
                  <a:t>The idea is that combined matrix </a:t>
                </a:r>
                <a14:m>
                  <m:oMath xmlns:m="http://schemas.openxmlformats.org/officeDocument/2006/math">
                    <m:sSup>
                      <m:sSupPr>
                        <m:ctrlPr>
                          <a:rPr lang="en-US" i="1">
                            <a:latin typeface="Cambria Math"/>
                          </a:rPr>
                        </m:ctrlPr>
                      </m:sSupPr>
                      <m:e>
                        <m:sSup>
                          <m:sSupPr>
                            <m:ctrlPr>
                              <a:rPr lang="en-US" i="1">
                                <a:latin typeface="Cambria Math"/>
                              </a:rPr>
                            </m:ctrlPr>
                          </m:sSupPr>
                          <m:e>
                            <m:r>
                              <a:rPr lang="en-US" b="1" i="1">
                                <a:latin typeface="Cambria Math"/>
                                <a:ea typeface="Cambria Math"/>
                              </a:rPr>
                              <m:t>𝑷</m:t>
                            </m:r>
                          </m:e>
                          <m:sup>
                            <m:r>
                              <a:rPr lang="en-US" i="1">
                                <a:latin typeface="Cambria Math"/>
                              </a:rPr>
                              <m:t>−1</m:t>
                            </m:r>
                          </m:sup>
                        </m:sSup>
                        <m:r>
                          <a:rPr lang="en-US" b="1" i="1">
                            <a:latin typeface="Cambria Math"/>
                          </a:rPr>
                          <m:t>𝑯</m:t>
                        </m:r>
                      </m:e>
                      <m:sup>
                        <m:r>
                          <a:rPr lang="en-US" i="1">
                            <a:latin typeface="Cambria Math"/>
                          </a:rPr>
                          <m:t>−1</m:t>
                        </m:r>
                      </m:sup>
                    </m:sSup>
                  </m:oMath>
                </a14:m>
                <a:r>
                  <a:rPr lang="en-US" dirty="0" smtClean="0"/>
                  <a:t> should have small norm.</a:t>
                </a:r>
              </a:p>
              <a:p>
                <a:pPr marL="0" indent="0" algn="just">
                  <a:buNone/>
                </a:pPr>
                <a:r>
                  <a:rPr lang="en-US" dirty="0" smtClean="0"/>
                  <a:t>Surprisingly, the optimal solution is given by SVD decomposition of channel matrix:</a:t>
                </a:r>
              </a:p>
              <a:p>
                <a:pPr marL="0" indent="0" algn="just">
                  <a:buNone/>
                </a:pPr>
                <a14:m>
                  <m:oMathPara xmlns:m="http://schemas.openxmlformats.org/officeDocument/2006/math">
                    <m:oMathParaPr>
                      <m:jc m:val="centerGroup"/>
                    </m:oMathParaPr>
                    <m:oMath xmlns:m="http://schemas.openxmlformats.org/officeDocument/2006/math">
                      <m:d>
                        <m:dPr>
                          <m:ctrlPr>
                            <a:rPr lang="ru-RU" i="1" smtClean="0">
                              <a:latin typeface="Cambria Math"/>
                            </a:rPr>
                          </m:ctrlPr>
                        </m:dPr>
                        <m:e>
                          <m:r>
                            <a:rPr lang="en-US" b="1" i="1" smtClean="0">
                              <a:latin typeface="Cambria Math"/>
                            </a:rPr>
                            <m:t>𝑼</m:t>
                          </m:r>
                          <m:r>
                            <a:rPr lang="en-US" b="0" i="1" smtClean="0">
                              <a:latin typeface="Cambria Math"/>
                            </a:rPr>
                            <m:t>,</m:t>
                          </m:r>
                          <m:r>
                            <a:rPr lang="el-GR" b="1" i="1" smtClean="0">
                              <a:latin typeface="Cambria Math"/>
                              <a:ea typeface="Cambria Math"/>
                            </a:rPr>
                            <m:t>𝜮</m:t>
                          </m:r>
                          <m:r>
                            <a:rPr lang="en-US" b="0" i="1" smtClean="0">
                              <a:latin typeface="Cambria Math"/>
                              <a:ea typeface="Cambria Math"/>
                            </a:rPr>
                            <m:t>,</m:t>
                          </m:r>
                          <m:r>
                            <a:rPr lang="en-US" b="1" i="1" smtClean="0">
                              <a:latin typeface="Cambria Math"/>
                              <a:ea typeface="Cambria Math"/>
                            </a:rPr>
                            <m:t>𝑽</m:t>
                          </m:r>
                        </m:e>
                      </m:d>
                      <m:r>
                        <a:rPr lang="en-US" b="0" i="1" smtClean="0">
                          <a:latin typeface="Cambria Math"/>
                        </a:rPr>
                        <m:t>=</m:t>
                      </m:r>
                      <m:func>
                        <m:funcPr>
                          <m:ctrlPr>
                            <a:rPr lang="en-US" b="0" i="1" smtClean="0">
                              <a:latin typeface="Cambria Math"/>
                            </a:rPr>
                          </m:ctrlPr>
                        </m:funcPr>
                        <m:fName>
                          <m:r>
                            <m:rPr>
                              <m:sty m:val="p"/>
                            </m:rPr>
                            <a:rPr lang="en-US" b="0" i="0" smtClean="0">
                              <a:latin typeface="Cambria Math"/>
                            </a:rPr>
                            <m:t>SVD</m:t>
                          </m:r>
                        </m:fName>
                        <m:e>
                          <m:d>
                            <m:dPr>
                              <m:ctrlPr>
                                <a:rPr lang="en-US" b="0" i="1" smtClean="0">
                                  <a:latin typeface="Cambria Math"/>
                                </a:rPr>
                              </m:ctrlPr>
                            </m:dPr>
                            <m:e>
                              <m:r>
                                <a:rPr lang="en-US" b="1" i="1" smtClean="0">
                                  <a:latin typeface="Cambria Math"/>
                                </a:rPr>
                                <m:t>𝑯</m:t>
                              </m:r>
                            </m:e>
                          </m:d>
                        </m:e>
                      </m:func>
                      <m:r>
                        <a:rPr lang="en-US" b="0" i="1" smtClean="0">
                          <a:latin typeface="Cambria Math"/>
                        </a:rPr>
                        <m:t>,</m:t>
                      </m:r>
                    </m:oMath>
                  </m:oMathPara>
                </a14:m>
                <a:endParaRPr lang="en-US" dirty="0" smtClean="0"/>
              </a:p>
              <a:p>
                <a:pPr marL="0" indent="0" algn="just">
                  <a:buNone/>
                </a:pPr>
                <a:r>
                  <a:rPr lang="en-US" dirty="0" smtClean="0"/>
                  <a:t>where</a:t>
                </a:r>
              </a:p>
              <a:p>
                <a:pPr marL="400050" lvl="1" indent="0" algn="just">
                  <a:buNone/>
                </a:pPr>
                <a14:m>
                  <m:oMath xmlns:m="http://schemas.openxmlformats.org/officeDocument/2006/math">
                    <m:r>
                      <a:rPr lang="en-US" b="1" i="1">
                        <a:latin typeface="Cambria Math"/>
                        <a:ea typeface="Cambria Math"/>
                      </a:rPr>
                      <m:t>𝑽</m:t>
                    </m:r>
                  </m:oMath>
                </a14:m>
                <a:r>
                  <a:rPr lang="en-US" dirty="0" smtClean="0"/>
                  <a:t> is used as optimal precoder,</a:t>
                </a:r>
              </a:p>
              <a:p>
                <a:pPr marL="400050" lvl="1" indent="0" algn="just">
                  <a:buNone/>
                </a:pPr>
                <a14:m>
                  <m:oMath xmlns:m="http://schemas.openxmlformats.org/officeDocument/2006/math">
                    <m:r>
                      <a:rPr lang="el-GR" b="1" i="1">
                        <a:latin typeface="Cambria Math"/>
                        <a:ea typeface="Cambria Math"/>
                      </a:rPr>
                      <m:t>𝜮</m:t>
                    </m:r>
                  </m:oMath>
                </a14:m>
                <a:r>
                  <a:rPr lang="en-US" dirty="0" smtClean="0"/>
                  <a:t> are inverse noise values of virtual MIMO channels,</a:t>
                </a:r>
              </a:p>
              <a:p>
                <a:pPr marL="400050" lvl="1" indent="0" algn="just">
                  <a:buNone/>
                </a:pPr>
                <a14:m>
                  <m:oMath xmlns:m="http://schemas.openxmlformats.org/officeDocument/2006/math">
                    <m:sSup>
                      <m:sSupPr>
                        <m:ctrlPr>
                          <a:rPr lang="ru-RU" i="1" smtClean="0">
                            <a:latin typeface="Cambria Math"/>
                          </a:rPr>
                        </m:ctrlPr>
                      </m:sSupPr>
                      <m:e>
                        <m:r>
                          <a:rPr lang="en-US" b="1" i="1">
                            <a:latin typeface="Cambria Math"/>
                          </a:rPr>
                          <m:t>𝑼</m:t>
                        </m:r>
                      </m:e>
                      <m:sup>
                        <m:r>
                          <a:rPr lang="en-US" b="0" i="1" smtClean="0">
                            <a:latin typeface="Cambria Math"/>
                          </a:rPr>
                          <m:t>𝐻</m:t>
                        </m:r>
                      </m:sup>
                    </m:sSup>
                  </m:oMath>
                </a14:m>
                <a:r>
                  <a:rPr lang="en-US" dirty="0" smtClean="0"/>
                  <a:t> is optimal decoder.</a:t>
                </a:r>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852" t="-1078" r="-1852" b="-2291"/>
                </a:stretch>
              </a:blipFill>
            </p:spPr>
            <p:txBody>
              <a:bodyPr/>
              <a:lstStyle/>
              <a:p>
                <a:r>
                  <a:rPr lang="ru-RU">
                    <a:noFill/>
                  </a:rPr>
                  <a:t> </a:t>
                </a:r>
              </a:p>
            </p:txBody>
          </p:sp>
        </mc:Fallback>
      </mc:AlternateContent>
    </p:spTree>
    <p:extLst>
      <p:ext uri="{BB962C8B-B14F-4D97-AF65-F5344CB8AC3E}">
        <p14:creationId xmlns:p14="http://schemas.microsoft.com/office/powerpoint/2010/main" val="34730359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Power Allocation Problem</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a:bodyPr>
              <a:lstStyle/>
              <a:p>
                <a:pPr algn="just"/>
                <a:r>
                  <a:rPr lang="en-US" dirty="0" smtClean="0"/>
                  <a:t>Suppose that we have several independent channels with noise powers </a:t>
                </a:r>
                <a14:m>
                  <m:oMath xmlns:m="http://schemas.openxmlformats.org/officeDocument/2006/math">
                    <m:sSub>
                      <m:sSubPr>
                        <m:ctrlPr>
                          <a:rPr lang="en-US" b="0" i="1" smtClean="0">
                            <a:latin typeface="Cambria Math"/>
                          </a:rPr>
                        </m:ctrlPr>
                      </m:sSubPr>
                      <m:e>
                        <m:r>
                          <a:rPr lang="en-US" b="0" i="1" smtClean="0">
                            <a:latin typeface="Cambria Math"/>
                          </a:rPr>
                          <m:t>𝑁</m:t>
                        </m:r>
                      </m:e>
                      <m:sub>
                        <m:r>
                          <a:rPr lang="en-US" b="0" i="1" smtClean="0">
                            <a:latin typeface="Cambria Math"/>
                          </a:rPr>
                          <m:t>𝑖</m:t>
                        </m:r>
                      </m:sub>
                    </m:sSub>
                    <m:r>
                      <a:rPr lang="en-US" b="0" i="1" smtClean="0">
                        <a:latin typeface="Cambria Math"/>
                      </a:rPr>
                      <m:t>, </m:t>
                    </m:r>
                    <m:r>
                      <a:rPr lang="en-US" b="0" i="1" smtClean="0">
                        <a:latin typeface="Cambria Math"/>
                      </a:rPr>
                      <m:t>𝑖</m:t>
                    </m:r>
                    <m:r>
                      <a:rPr lang="en-US" b="0" i="1" smtClean="0">
                        <a:latin typeface="Cambria Math"/>
                      </a:rPr>
                      <m:t>=1…</m:t>
                    </m:r>
                    <m:r>
                      <a:rPr lang="en-US" b="0" i="1" smtClean="0">
                        <a:latin typeface="Cambria Math"/>
                      </a:rPr>
                      <m:t>𝑚</m:t>
                    </m:r>
                    <m:r>
                      <a:rPr lang="en-US" b="0" i="1" smtClean="0">
                        <a:latin typeface="Cambria Math"/>
                      </a:rPr>
                      <m:t>.</m:t>
                    </m:r>
                  </m:oMath>
                </a14:m>
                <a:endParaRPr lang="en-US" dirty="0" smtClean="0"/>
              </a:p>
              <a:p>
                <a:pPr algn="just"/>
                <a:r>
                  <a:rPr lang="en-US" dirty="0" smtClean="0"/>
                  <a:t>We have transmitter with power </a:t>
                </a:r>
                <a14:m>
                  <m:oMath xmlns:m="http://schemas.openxmlformats.org/officeDocument/2006/math">
                    <m:r>
                      <a:rPr lang="en-US" b="0" i="1" smtClean="0">
                        <a:latin typeface="Cambria Math"/>
                      </a:rPr>
                      <m:t>𝑆</m:t>
                    </m:r>
                  </m:oMath>
                </a14:m>
                <a:r>
                  <a:rPr lang="en-US" dirty="0" smtClean="0"/>
                  <a:t>.</a:t>
                </a:r>
              </a:p>
              <a:p>
                <a:pPr algn="just"/>
                <a:r>
                  <a:rPr lang="en-US" dirty="0" smtClean="0"/>
                  <a:t>We want to distribute power among </a:t>
                </a:r>
                <a14:m>
                  <m:oMath xmlns:m="http://schemas.openxmlformats.org/officeDocument/2006/math">
                    <m:r>
                      <a:rPr lang="en-US" i="1" dirty="0" smtClean="0">
                        <a:latin typeface="Cambria Math"/>
                      </a:rPr>
                      <m:t>𝑚</m:t>
                    </m:r>
                  </m:oMath>
                </a14:m>
                <a:r>
                  <a:rPr lang="en-US" dirty="0" smtClean="0"/>
                  <a:t> channels such that</a:t>
                </a:r>
              </a:p>
              <a:p>
                <a:pPr marL="0" indent="0" algn="just">
                  <a:buNone/>
                </a:pPr>
                <a14:m>
                  <m:oMathPara xmlns:m="http://schemas.openxmlformats.org/officeDocument/2006/math">
                    <m:oMathParaPr>
                      <m:jc m:val="centerGroup"/>
                    </m:oMathParaPr>
                    <m:oMath xmlns:m="http://schemas.openxmlformats.org/officeDocument/2006/math">
                      <m:nary>
                        <m:naryPr>
                          <m:chr m:val="∑"/>
                          <m:ctrlPr>
                            <a:rPr lang="en-US" i="1" smtClean="0">
                              <a:latin typeface="Cambria Math"/>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𝑚</m:t>
                          </m:r>
                        </m:sup>
                        <m:e>
                          <m:func>
                            <m:funcPr>
                              <m:ctrlPr>
                                <a:rPr lang="en-US" i="1">
                                  <a:latin typeface="Cambria Math"/>
                                </a:rPr>
                              </m:ctrlPr>
                            </m:funcPr>
                            <m:fName>
                              <m:sSub>
                                <m:sSubPr>
                                  <m:ctrlPr>
                                    <a:rPr lang="en-US" i="1">
                                      <a:latin typeface="Cambria Math"/>
                                    </a:rPr>
                                  </m:ctrlPr>
                                </m:sSubPr>
                                <m:e>
                                  <m:r>
                                    <m:rPr>
                                      <m:sty m:val="p"/>
                                    </m:rPr>
                                    <a:rPr lang="en-US">
                                      <a:latin typeface="Cambria Math"/>
                                    </a:rPr>
                                    <m:t>log</m:t>
                                  </m:r>
                                </m:e>
                                <m:sub>
                                  <m:r>
                                    <a:rPr lang="en-US" i="1">
                                      <a:latin typeface="Cambria Math"/>
                                    </a:rPr>
                                    <m:t>2</m:t>
                                  </m:r>
                                </m:sub>
                              </m:sSub>
                            </m:fName>
                            <m:e>
                              <m:d>
                                <m:dPr>
                                  <m:ctrlPr>
                                    <a:rPr lang="en-US" i="1">
                                      <a:latin typeface="Cambria Math"/>
                                    </a:rPr>
                                  </m:ctrlPr>
                                </m:dPr>
                                <m:e>
                                  <m:r>
                                    <a:rPr lang="en-US" i="1">
                                      <a:latin typeface="Cambria Math"/>
                                    </a:rPr>
                                    <m:t>1+</m:t>
                                  </m:r>
                                  <m:f>
                                    <m:fPr>
                                      <m:ctrlPr>
                                        <a:rPr lang="en-US" i="1">
                                          <a:latin typeface="Cambria Math"/>
                                        </a:rPr>
                                      </m:ctrlPr>
                                    </m:fPr>
                                    <m:num>
                                      <m:sSub>
                                        <m:sSubPr>
                                          <m:ctrlPr>
                                            <a:rPr lang="en-US" i="1" smtClean="0">
                                              <a:latin typeface="Cambria Math"/>
                                            </a:rPr>
                                          </m:ctrlPr>
                                        </m:sSubPr>
                                        <m:e>
                                          <m:r>
                                            <a:rPr lang="en-US" b="0" i="1" smtClean="0">
                                              <a:latin typeface="Cambria Math"/>
                                            </a:rPr>
                                            <m:t>𝑆</m:t>
                                          </m:r>
                                        </m:e>
                                        <m:sub>
                                          <m:r>
                                            <a:rPr lang="en-US" b="0" i="1" smtClean="0">
                                              <a:latin typeface="Cambria Math"/>
                                            </a:rPr>
                                            <m:t>𝑖</m:t>
                                          </m:r>
                                        </m:sub>
                                      </m:sSub>
                                    </m:num>
                                    <m:den>
                                      <m:sSub>
                                        <m:sSubPr>
                                          <m:ctrlPr>
                                            <a:rPr lang="en-US" i="1" smtClean="0">
                                              <a:latin typeface="Cambria Math"/>
                                            </a:rPr>
                                          </m:ctrlPr>
                                        </m:sSubPr>
                                        <m:e>
                                          <m:r>
                                            <a:rPr lang="en-US" b="0" i="1" smtClean="0">
                                              <a:latin typeface="Cambria Math"/>
                                            </a:rPr>
                                            <m:t>𝑁</m:t>
                                          </m:r>
                                        </m:e>
                                        <m:sub>
                                          <m:r>
                                            <a:rPr lang="en-US" b="0" i="1" smtClean="0">
                                              <a:latin typeface="Cambria Math"/>
                                            </a:rPr>
                                            <m:t>𝑖</m:t>
                                          </m:r>
                                        </m:sub>
                                      </m:sSub>
                                    </m:den>
                                  </m:f>
                                </m:e>
                              </m:d>
                            </m:e>
                          </m:func>
                        </m:e>
                      </m:nary>
                      <m:r>
                        <a:rPr lang="en-US"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max</m:t>
                          </m:r>
                        </m:fName>
                        <m:e>
                          <m:r>
                            <a:rPr lang="en-US" b="0" i="1" smtClean="0">
                              <a:latin typeface="Cambria Math"/>
                              <a:ea typeface="Cambria Math"/>
                            </a:rPr>
                            <m:t>,</m:t>
                          </m:r>
                        </m:e>
                      </m:func>
                      <m:r>
                        <a:rPr lang="en-US" b="0" i="1" smtClean="0">
                          <a:latin typeface="Cambria Math"/>
                          <a:ea typeface="Cambria Math"/>
                        </a:rPr>
                        <m:t> </m:t>
                      </m:r>
                      <m:nary>
                        <m:naryPr>
                          <m:chr m:val="∑"/>
                          <m:ctrlPr>
                            <a:rPr lang="en-US" b="0" i="1" smtClean="0">
                              <a:latin typeface="Cambria Math"/>
                              <a:ea typeface="Cambria Math"/>
                            </a:rPr>
                          </m:ctrlPr>
                        </m:naryPr>
                        <m:sub>
                          <m:r>
                            <m:rPr>
                              <m:brk m:alnAt="23"/>
                            </m:rPr>
                            <a:rPr lang="en-US" b="0" i="1" smtClean="0">
                              <a:latin typeface="Cambria Math"/>
                              <a:ea typeface="Cambria Math"/>
                            </a:rPr>
                            <m:t>𝑖</m:t>
                          </m:r>
                          <m:r>
                            <a:rPr lang="en-US" b="0" i="1" smtClean="0">
                              <a:latin typeface="Cambria Math"/>
                              <a:ea typeface="Cambria Math"/>
                            </a:rPr>
                            <m:t>=1</m:t>
                          </m:r>
                        </m:sub>
                        <m:sup>
                          <m:r>
                            <a:rPr lang="en-US" b="0" i="1" smtClean="0">
                              <a:latin typeface="Cambria Math"/>
                              <a:ea typeface="Cambria Math"/>
                            </a:rPr>
                            <m:t>𝑚</m:t>
                          </m:r>
                        </m:sup>
                        <m:e>
                          <m:sSub>
                            <m:sSubPr>
                              <m:ctrlPr>
                                <a:rPr lang="en-US" i="1">
                                  <a:latin typeface="Cambria Math"/>
                                </a:rPr>
                              </m:ctrlPr>
                            </m:sSubPr>
                            <m:e>
                              <m:r>
                                <a:rPr lang="en-US" i="1">
                                  <a:latin typeface="Cambria Math"/>
                                </a:rPr>
                                <m:t>𝑆</m:t>
                              </m:r>
                            </m:e>
                            <m:sub>
                              <m:r>
                                <a:rPr lang="en-US" i="1">
                                  <a:latin typeface="Cambria Math"/>
                                </a:rPr>
                                <m:t>𝑖</m:t>
                              </m:r>
                            </m:sub>
                          </m:sSub>
                        </m:e>
                      </m:nary>
                      <m:r>
                        <a:rPr lang="en-US" b="0" i="1" smtClean="0">
                          <a:latin typeface="Cambria Math"/>
                          <a:ea typeface="Cambria Math"/>
                        </a:rPr>
                        <m:t>=</m:t>
                      </m:r>
                      <m:r>
                        <a:rPr lang="en-US" b="0" i="1" smtClean="0">
                          <a:latin typeface="Cambria Math"/>
                          <a:ea typeface="Cambria Math"/>
                        </a:rPr>
                        <m:t>𝑆</m:t>
                      </m:r>
                      <m:r>
                        <a:rPr lang="en-US" b="0" i="1" smtClean="0">
                          <a:latin typeface="Cambria Math"/>
                          <a:ea typeface="Cambria Math"/>
                        </a:rPr>
                        <m:t>.</m:t>
                      </m:r>
                    </m:oMath>
                  </m:oMathPara>
                </a14:m>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630" r="-1852"/>
                </a:stretch>
              </a:blipFill>
            </p:spPr>
            <p:txBody>
              <a:bodyPr/>
              <a:lstStyle/>
              <a:p>
                <a:r>
                  <a:rPr lang="ru-RU">
                    <a:noFill/>
                  </a:rPr>
                  <a:t> </a:t>
                </a:r>
              </a:p>
            </p:txBody>
          </p:sp>
        </mc:Fallback>
      </mc:AlternateContent>
    </p:spTree>
    <p:extLst>
      <p:ext uri="{BB962C8B-B14F-4D97-AF65-F5344CB8AC3E}">
        <p14:creationId xmlns:p14="http://schemas.microsoft.com/office/powerpoint/2010/main" val="24101837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Water-Filling Power Allocation</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lstStyle/>
              <a:p>
                <a:pPr marL="0" indent="0" algn="just">
                  <a:buNone/>
                </a:pPr>
                <a:r>
                  <a:rPr lang="en-US" dirty="0" smtClean="0"/>
                  <a:t>The solution to the power allocation problem is given by a so-called water-filling algorithm:</a:t>
                </a:r>
              </a:p>
              <a:p>
                <a:pPr marL="0" indent="0" algn="just">
                  <a:buNone/>
                </a:pPr>
                <a14:m>
                  <m:oMathPara xmlns:m="http://schemas.openxmlformats.org/officeDocument/2006/math">
                    <m:oMathParaPr>
                      <m:jc m:val="center"/>
                    </m:oMathParaPr>
                    <m:oMath xmlns:m="http://schemas.openxmlformats.org/officeDocument/2006/math">
                      <m:sSub>
                        <m:sSubPr>
                          <m:ctrlPr>
                            <a:rPr lang="ru-RU" i="1" smtClean="0">
                              <a:latin typeface="Cambria Math"/>
                            </a:rPr>
                          </m:ctrlPr>
                        </m:sSubPr>
                        <m:e>
                          <m:r>
                            <a:rPr lang="en-US" b="0" i="1" smtClean="0">
                              <a:latin typeface="Cambria Math"/>
                            </a:rPr>
                            <m:t>𝑆</m:t>
                          </m:r>
                        </m:e>
                        <m:sub>
                          <m:r>
                            <a:rPr lang="en-US" b="0" i="1" smtClean="0">
                              <a:latin typeface="Cambria Math"/>
                            </a:rPr>
                            <m:t>𝑖</m:t>
                          </m:r>
                        </m:sub>
                      </m:sSub>
                      <m:r>
                        <a:rPr lang="en-US" b="0" i="1" smtClean="0">
                          <a:latin typeface="Cambria Math"/>
                        </a:rPr>
                        <m:t>=</m:t>
                      </m:r>
                      <m:func>
                        <m:funcPr>
                          <m:ctrlPr>
                            <a:rPr lang="en-US" b="0" i="1" smtClean="0">
                              <a:latin typeface="Cambria Math"/>
                            </a:rPr>
                          </m:ctrlPr>
                        </m:funcPr>
                        <m:fName>
                          <m:r>
                            <m:rPr>
                              <m:sty m:val="p"/>
                            </m:rPr>
                            <a:rPr lang="en-US" b="0" i="0" smtClean="0">
                              <a:latin typeface="Cambria Math"/>
                            </a:rPr>
                            <m:t>max</m:t>
                          </m:r>
                        </m:fName>
                        <m:e>
                          <m:d>
                            <m:dPr>
                              <m:ctrlPr>
                                <a:rPr lang="en-US" b="0" i="1" smtClean="0">
                                  <a:latin typeface="Cambria Math"/>
                                </a:rPr>
                              </m:ctrlPr>
                            </m:dPr>
                            <m:e>
                              <m:r>
                                <a:rPr lang="en-US" b="0" i="1" smtClean="0">
                                  <a:latin typeface="Cambria Math"/>
                                  <a:ea typeface="Cambria Math"/>
                                </a:rPr>
                                <m:t>𝜇</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𝑁</m:t>
                                  </m:r>
                                </m:e>
                                <m:sub>
                                  <m:r>
                                    <a:rPr lang="en-US" b="0" i="1" smtClean="0">
                                      <a:latin typeface="Cambria Math"/>
                                      <a:ea typeface="Cambria Math"/>
                                    </a:rPr>
                                    <m:t>𝑖</m:t>
                                  </m:r>
                                </m:sub>
                              </m:sSub>
                              <m:r>
                                <a:rPr lang="en-US" b="0" i="1" smtClean="0">
                                  <a:latin typeface="Cambria Math"/>
                                  <a:ea typeface="Cambria Math"/>
                                </a:rPr>
                                <m:t>,0</m:t>
                              </m:r>
                            </m:e>
                          </m:d>
                        </m:e>
                      </m:func>
                      <m:r>
                        <a:rPr lang="en-US" b="0" i="1" smtClean="0">
                          <a:latin typeface="Cambria Math"/>
                        </a:rPr>
                        <m:t>,</m:t>
                      </m:r>
                    </m:oMath>
                  </m:oMathPara>
                </a14:m>
                <a:endParaRPr lang="en-US" b="0" dirty="0" smtClean="0"/>
              </a:p>
              <a:p>
                <a:pPr marL="0" indent="0" algn="just">
                  <a:buNone/>
                </a:pPr>
                <a:endParaRPr lang="en-US" dirty="0" smtClean="0"/>
              </a:p>
              <a:p>
                <a:pPr marL="0" indent="0" algn="just">
                  <a:buNone/>
                </a:pPr>
                <a:r>
                  <a:rPr lang="en-US" dirty="0" smtClean="0"/>
                  <a:t>Where </a:t>
                </a:r>
                <a14:m>
                  <m:oMath xmlns:m="http://schemas.openxmlformats.org/officeDocument/2006/math">
                    <m:r>
                      <a:rPr lang="en-US" i="1">
                        <a:latin typeface="Cambria Math"/>
                        <a:ea typeface="Cambria Math"/>
                      </a:rPr>
                      <m:t>𝜇</m:t>
                    </m:r>
                  </m:oMath>
                </a14:m>
                <a:r>
                  <a:rPr lang="en-US" dirty="0" smtClean="0"/>
                  <a:t> is selected to satisfy power constraint:</a:t>
                </a:r>
              </a:p>
              <a:p>
                <a:pPr marL="0" indent="0" algn="just">
                  <a:buNone/>
                </a:pPr>
                <a14:m>
                  <m:oMathPara xmlns:m="http://schemas.openxmlformats.org/officeDocument/2006/math">
                    <m:oMathParaPr>
                      <m:jc m:val="center"/>
                    </m:oMathParaPr>
                    <m:oMath xmlns:m="http://schemas.openxmlformats.org/officeDocument/2006/math">
                      <m:nary>
                        <m:naryPr>
                          <m:chr m:val="∑"/>
                          <m:ctrlPr>
                            <a:rPr lang="en-US" i="1">
                              <a:latin typeface="Cambria Math"/>
                              <a:ea typeface="Cambria Math"/>
                            </a:rPr>
                          </m:ctrlPr>
                        </m:naryPr>
                        <m:sub>
                          <m:r>
                            <m:rPr>
                              <m:brk m:alnAt="23"/>
                            </m:rPr>
                            <a:rPr lang="en-US" i="1">
                              <a:latin typeface="Cambria Math"/>
                              <a:ea typeface="Cambria Math"/>
                            </a:rPr>
                            <m:t>𝑖</m:t>
                          </m:r>
                          <m:r>
                            <a:rPr lang="en-US" i="1">
                              <a:latin typeface="Cambria Math"/>
                              <a:ea typeface="Cambria Math"/>
                            </a:rPr>
                            <m:t>=1</m:t>
                          </m:r>
                        </m:sub>
                        <m:sup>
                          <m:r>
                            <a:rPr lang="en-US" i="1">
                              <a:latin typeface="Cambria Math"/>
                              <a:ea typeface="Cambria Math"/>
                            </a:rPr>
                            <m:t>𝑚</m:t>
                          </m:r>
                        </m:sup>
                        <m:e>
                          <m:sSub>
                            <m:sSubPr>
                              <m:ctrlPr>
                                <a:rPr lang="en-US" i="1">
                                  <a:latin typeface="Cambria Math"/>
                                </a:rPr>
                              </m:ctrlPr>
                            </m:sSubPr>
                            <m:e>
                              <m:r>
                                <a:rPr lang="en-US" i="1">
                                  <a:latin typeface="Cambria Math"/>
                                </a:rPr>
                                <m:t>𝑆</m:t>
                              </m:r>
                            </m:e>
                            <m:sub>
                              <m:r>
                                <a:rPr lang="en-US" i="1">
                                  <a:latin typeface="Cambria Math"/>
                                </a:rPr>
                                <m:t>𝑖</m:t>
                              </m:r>
                            </m:sub>
                          </m:sSub>
                        </m:e>
                      </m:nary>
                      <m:r>
                        <a:rPr lang="en-US" i="1">
                          <a:latin typeface="Cambria Math"/>
                          <a:ea typeface="Cambria Math"/>
                        </a:rPr>
                        <m:t>=</m:t>
                      </m:r>
                      <m:r>
                        <a:rPr lang="en-US" i="1">
                          <a:latin typeface="Cambria Math"/>
                          <a:ea typeface="Cambria Math"/>
                        </a:rPr>
                        <m:t>𝑆</m:t>
                      </m:r>
                      <m:r>
                        <a:rPr lang="en-US" b="0" i="1" smtClean="0">
                          <a:latin typeface="Cambria Math"/>
                          <a:ea typeface="Cambria Math"/>
                        </a:rPr>
                        <m:t>.</m:t>
                      </m:r>
                    </m:oMath>
                  </m:oMathPara>
                </a14:m>
                <a:endParaRPr lang="en-US" dirty="0" smtClean="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852" r="-1852"/>
                </a:stretch>
              </a:blipFill>
            </p:spPr>
            <p:txBody>
              <a:bodyPr/>
              <a:lstStyle/>
              <a:p>
                <a:r>
                  <a:rPr lang="ru-RU">
                    <a:noFill/>
                  </a:rPr>
                  <a:t> </a:t>
                </a:r>
              </a:p>
            </p:txBody>
          </p:sp>
        </mc:Fallback>
      </mc:AlternateContent>
    </p:spTree>
    <p:extLst>
      <p:ext uri="{BB962C8B-B14F-4D97-AF65-F5344CB8AC3E}">
        <p14:creationId xmlns:p14="http://schemas.microsoft.com/office/powerpoint/2010/main" val="184357922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Water-Filling for SVD Precoding</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92500" lnSpcReduction="10000"/>
              </a:bodyPr>
              <a:lstStyle/>
              <a:p>
                <a:pPr marL="0" indent="0" algn="just">
                  <a:buNone/>
                </a:pPr>
                <a:r>
                  <a:rPr lang="en-US" dirty="0" smtClean="0"/>
                  <a:t>In case of SVD precoding virtual channels are independent, with noise powers </a:t>
                </a:r>
                <a14:m>
                  <m:oMath xmlns:m="http://schemas.openxmlformats.org/officeDocument/2006/math">
                    <m:sSub>
                      <m:sSubPr>
                        <m:ctrlPr>
                          <a:rPr lang="en-US" i="1">
                            <a:latin typeface="Cambria Math"/>
                          </a:rPr>
                        </m:ctrlPr>
                      </m:sSubPr>
                      <m:e>
                        <m:r>
                          <a:rPr lang="en-US" i="1">
                            <a:latin typeface="Cambria Math"/>
                          </a:rPr>
                          <m:t>𝑁</m:t>
                        </m:r>
                      </m:e>
                      <m:sub>
                        <m:r>
                          <a:rPr lang="en-US" i="1">
                            <a:latin typeface="Cambria Math"/>
                          </a:rPr>
                          <m:t>𝑖</m:t>
                        </m:r>
                      </m:sub>
                    </m:sSub>
                    <m:r>
                      <a:rPr lang="en-US" b="0" i="0" smtClean="0">
                        <a:latin typeface="Cambria Math"/>
                      </a:rPr>
                      <m:t>=</m:t>
                    </m:r>
                    <m:f>
                      <m:fPr>
                        <m:type m:val="lin"/>
                        <m:ctrlPr>
                          <a:rPr lang="en-US" i="1" smtClean="0">
                            <a:latin typeface="Cambria Math"/>
                          </a:rPr>
                        </m:ctrlPr>
                      </m:fPr>
                      <m:num>
                        <m:r>
                          <a:rPr lang="en-US" b="0" i="1" smtClean="0">
                            <a:latin typeface="Cambria Math"/>
                          </a:rPr>
                          <m:t>1</m:t>
                        </m:r>
                      </m:num>
                      <m:den>
                        <m:sSubSup>
                          <m:sSubSupPr>
                            <m:ctrlPr>
                              <a:rPr lang="en-US" i="1" smtClean="0">
                                <a:latin typeface="Cambria Math"/>
                              </a:rPr>
                            </m:ctrlPr>
                          </m:sSubSupPr>
                          <m:e>
                            <m:r>
                              <a:rPr lang="el-GR" b="1" i="1">
                                <a:latin typeface="Cambria Math"/>
                                <a:ea typeface="Cambria Math"/>
                              </a:rPr>
                              <m:t>𝜮</m:t>
                            </m:r>
                            <m:r>
                              <m:rPr>
                                <m:nor/>
                              </m:rPr>
                              <a:rPr lang="ru-RU" dirty="0"/>
                              <m:t> </m:t>
                            </m:r>
                          </m:e>
                          <m:sub>
                            <m:r>
                              <a:rPr lang="en-US" b="0" i="1" smtClean="0">
                                <a:latin typeface="Cambria Math"/>
                              </a:rPr>
                              <m:t>𝑖</m:t>
                            </m:r>
                          </m:sub>
                          <m:sup>
                            <m:r>
                              <a:rPr lang="en-US" b="0" i="1" smtClean="0">
                                <a:latin typeface="Cambria Math"/>
                              </a:rPr>
                              <m:t>2</m:t>
                            </m:r>
                          </m:sup>
                        </m:sSubSup>
                      </m:den>
                    </m:f>
                  </m:oMath>
                </a14:m>
                <a:r>
                  <a:rPr lang="en-US" dirty="0" smtClean="0"/>
                  <a:t>.</a:t>
                </a:r>
              </a:p>
              <a:p>
                <a:pPr marL="0" indent="0" algn="just">
                  <a:buNone/>
                </a:pPr>
                <a:endParaRPr lang="en-US" dirty="0" smtClean="0"/>
              </a:p>
              <a:p>
                <a:pPr marL="0" indent="0" algn="just">
                  <a:buNone/>
                </a:pPr>
                <a:r>
                  <a:rPr lang="en-US" dirty="0" smtClean="0"/>
                  <a:t>Plugging that into water-filling we get optimal power allocation matrix</a:t>
                </a:r>
              </a:p>
              <a:p>
                <a:pPr marL="0" indent="0" algn="just">
                  <a:buNone/>
                </a:pPr>
                <a14:m>
                  <m:oMathPara xmlns:m="http://schemas.openxmlformats.org/officeDocument/2006/math">
                    <m:oMathParaPr>
                      <m:jc m:val="centerGroup"/>
                    </m:oMathParaPr>
                    <m:oMath xmlns:m="http://schemas.openxmlformats.org/officeDocument/2006/math">
                      <m:r>
                        <a:rPr lang="en-US" b="1" i="1" smtClean="0">
                          <a:latin typeface="Cambria Math"/>
                        </a:rPr>
                        <m:t>𝑺</m:t>
                      </m:r>
                      <m:r>
                        <a:rPr lang="en-US" b="0" i="1" smtClean="0">
                          <a:latin typeface="Cambria Math"/>
                        </a:rPr>
                        <m:t>=</m:t>
                      </m:r>
                      <m:func>
                        <m:funcPr>
                          <m:ctrlPr>
                            <a:rPr lang="en-US" b="0" i="1" smtClean="0">
                              <a:latin typeface="Cambria Math"/>
                            </a:rPr>
                          </m:ctrlPr>
                        </m:funcPr>
                        <m:fName>
                          <m:r>
                            <m:rPr>
                              <m:sty m:val="p"/>
                            </m:rPr>
                            <a:rPr lang="en-US" b="0" i="0" smtClean="0">
                              <a:latin typeface="Cambria Math"/>
                            </a:rPr>
                            <m:t>diag</m:t>
                          </m:r>
                        </m:fName>
                        <m:e>
                          <m:d>
                            <m:dPr>
                              <m:ctrlPr>
                                <a:rPr lang="en-US" b="0" i="1" smtClean="0">
                                  <a:latin typeface="Cambria Math"/>
                                </a:rPr>
                              </m:ctrlPr>
                            </m:dPr>
                            <m:e>
                              <m:rad>
                                <m:radPr>
                                  <m:degHide m:val="on"/>
                                  <m:ctrlPr>
                                    <a:rPr lang="en-US" b="0" i="1" smtClean="0">
                                      <a:latin typeface="Cambria Math"/>
                                    </a:rPr>
                                  </m:ctrlPr>
                                </m:radPr>
                                <m:deg/>
                                <m:e>
                                  <m:sSub>
                                    <m:sSubPr>
                                      <m:ctrlPr>
                                        <a:rPr lang="ru-RU" i="1">
                                          <a:latin typeface="Cambria Math"/>
                                        </a:rPr>
                                      </m:ctrlPr>
                                    </m:sSubPr>
                                    <m:e>
                                      <m:r>
                                        <a:rPr lang="en-US" i="1">
                                          <a:latin typeface="Cambria Math"/>
                                        </a:rPr>
                                        <m:t>𝑆</m:t>
                                      </m:r>
                                    </m:e>
                                    <m:sub>
                                      <m:r>
                                        <a:rPr lang="en-US" b="0" i="1" smtClean="0">
                                          <a:latin typeface="Cambria Math"/>
                                        </a:rPr>
                                        <m:t>1</m:t>
                                      </m:r>
                                    </m:sub>
                                  </m:sSub>
                                </m:e>
                              </m:rad>
                              <m:r>
                                <a:rPr lang="en-US" b="0" i="1" smtClean="0">
                                  <a:latin typeface="Cambria Math"/>
                                </a:rPr>
                                <m:t>,…,</m:t>
                              </m:r>
                              <m:rad>
                                <m:radPr>
                                  <m:degHide m:val="on"/>
                                  <m:ctrlPr>
                                    <a:rPr lang="en-US" i="1">
                                      <a:latin typeface="Cambria Math"/>
                                    </a:rPr>
                                  </m:ctrlPr>
                                </m:radPr>
                                <m:deg/>
                                <m:e>
                                  <m:sSub>
                                    <m:sSubPr>
                                      <m:ctrlPr>
                                        <a:rPr lang="ru-RU" i="1">
                                          <a:latin typeface="Cambria Math"/>
                                        </a:rPr>
                                      </m:ctrlPr>
                                    </m:sSubPr>
                                    <m:e>
                                      <m:r>
                                        <a:rPr lang="en-US" i="1">
                                          <a:latin typeface="Cambria Math"/>
                                        </a:rPr>
                                        <m:t>𝑆</m:t>
                                      </m:r>
                                    </m:e>
                                    <m:sub>
                                      <m:r>
                                        <a:rPr lang="en-US" b="0" i="1" smtClean="0">
                                          <a:latin typeface="Cambria Math"/>
                                        </a:rPr>
                                        <m:t>𝑚</m:t>
                                      </m:r>
                                    </m:sub>
                                  </m:sSub>
                                </m:e>
                              </m:rad>
                            </m:e>
                          </m:d>
                        </m:e>
                      </m:func>
                      <m:r>
                        <a:rPr lang="en-US" b="0" i="0" smtClean="0">
                          <a:latin typeface="Cambria Math"/>
                        </a:rPr>
                        <m:t>.</m:t>
                      </m:r>
                    </m:oMath>
                  </m:oMathPara>
                </a14:m>
                <a:endParaRPr lang="en-US" dirty="0" smtClean="0"/>
              </a:p>
              <a:p>
                <a:pPr marL="0" indent="0" algn="just">
                  <a:buNone/>
                </a:pPr>
                <a:endParaRPr lang="en-US" dirty="0" smtClean="0"/>
              </a:p>
              <a:p>
                <a:pPr marL="0" indent="0" algn="just">
                  <a:buNone/>
                </a:pPr>
                <a:r>
                  <a:rPr lang="en-US" dirty="0" smtClean="0"/>
                  <a:t>This matrix can be used in addition to precoder:</a:t>
                </a:r>
              </a:p>
              <a:p>
                <a:pPr marL="0" indent="0" algn="just">
                  <a:buNone/>
                </a:pPr>
                <a14:m>
                  <m:oMathPara xmlns:m="http://schemas.openxmlformats.org/officeDocument/2006/math">
                    <m:oMathParaPr>
                      <m:jc m:val="centerGroup"/>
                    </m:oMathParaPr>
                    <m:oMath xmlns:m="http://schemas.openxmlformats.org/officeDocument/2006/math">
                      <m:sSub>
                        <m:sSubPr>
                          <m:ctrlPr>
                            <a:rPr lang="en-US" i="1">
                              <a:latin typeface="Cambria Math"/>
                              <a:ea typeface="Cambria Math"/>
                            </a:rPr>
                          </m:ctrlPr>
                        </m:sSubPr>
                        <m:e>
                          <m:acc>
                            <m:accPr>
                              <m:chr m:val="⃗"/>
                              <m:ctrlPr>
                                <a:rPr lang="en-US" i="1">
                                  <a:latin typeface="Cambria Math"/>
                                  <a:ea typeface="Cambria Math"/>
                                </a:rPr>
                              </m:ctrlPr>
                            </m:accPr>
                            <m:e>
                              <m:r>
                                <a:rPr lang="en-US" i="1">
                                  <a:latin typeface="Cambria Math"/>
                                  <a:ea typeface="Cambria Math"/>
                                </a:rPr>
                                <m:t>𝑥</m:t>
                              </m:r>
                            </m:e>
                          </m:acc>
                        </m:e>
                        <m:sub>
                          <m:r>
                            <a:rPr lang="en-US" i="1">
                              <a:latin typeface="Cambria Math"/>
                              <a:ea typeface="Cambria Math"/>
                            </a:rPr>
                            <m:t>𝑡</m:t>
                          </m:r>
                        </m:sub>
                      </m:sSub>
                      <m:r>
                        <a:rPr lang="en-US" i="1">
                          <a:latin typeface="Cambria Math"/>
                          <a:ea typeface="Cambria Math"/>
                        </a:rPr>
                        <m:t>=</m:t>
                      </m:r>
                      <m:r>
                        <a:rPr lang="en-US" b="1" i="1" smtClean="0">
                          <a:latin typeface="Cambria Math"/>
                          <a:ea typeface="Cambria Math"/>
                        </a:rPr>
                        <m:t>𝑺</m:t>
                      </m:r>
                      <m:r>
                        <a:rPr lang="en-US" b="1" i="1">
                          <a:latin typeface="Cambria Math"/>
                          <a:ea typeface="Cambria Math"/>
                        </a:rPr>
                        <m:t>𝑷</m:t>
                      </m:r>
                      <m:r>
                        <a:rPr lang="en-US" i="1">
                          <a:latin typeface="Cambria Math"/>
                          <a:ea typeface="Cambria Math"/>
                        </a:rPr>
                        <m:t>⋅</m:t>
                      </m:r>
                      <m:acc>
                        <m:accPr>
                          <m:chr m:val="⃗"/>
                          <m:ctrlPr>
                            <a:rPr lang="en-US" i="1">
                              <a:latin typeface="Cambria Math"/>
                              <a:ea typeface="Cambria Math"/>
                            </a:rPr>
                          </m:ctrlPr>
                        </m:accPr>
                        <m:e>
                          <m:r>
                            <a:rPr lang="en-US" i="1">
                              <a:latin typeface="Cambria Math"/>
                              <a:ea typeface="Cambria Math"/>
                            </a:rPr>
                            <m:t>𝑥</m:t>
                          </m:r>
                        </m:e>
                      </m:acc>
                    </m:oMath>
                  </m:oMathPara>
                </a14:m>
                <a:endParaRPr lang="en-US" dirty="0" smtClean="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704" t="-1078" r="-1704"/>
                </a:stretch>
              </a:blipFill>
            </p:spPr>
            <p:txBody>
              <a:bodyPr/>
              <a:lstStyle/>
              <a:p>
                <a:r>
                  <a:rPr lang="ru-RU">
                    <a:noFill/>
                  </a:rPr>
                  <a:t> </a:t>
                </a:r>
              </a:p>
            </p:txBody>
          </p:sp>
        </mc:Fallback>
      </mc:AlternateContent>
    </p:spTree>
    <p:extLst>
      <p:ext uri="{BB962C8B-B14F-4D97-AF65-F5344CB8AC3E}">
        <p14:creationId xmlns:p14="http://schemas.microsoft.com/office/powerpoint/2010/main" val="5430715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Comments on MIMO Precoding</a:t>
            </a:r>
            <a:endParaRPr lang="ru-RU" dirty="0"/>
          </a:p>
        </p:txBody>
      </p:sp>
      <mc:AlternateContent xmlns:mc="http://schemas.openxmlformats.org/markup-compatibility/2006">
        <mc:Choice xmlns:a14="http://schemas.microsoft.com/office/drawing/2010/main" Requires="a14">
          <p:sp>
            <p:nvSpPr>
              <p:cNvPr id="3" name="Объект 2"/>
              <p:cNvSpPr>
                <a:spLocks noGrp="1"/>
              </p:cNvSpPr>
              <p:nvPr>
                <p:ph idx="1"/>
              </p:nvPr>
            </p:nvSpPr>
            <p:spPr/>
            <p:txBody>
              <a:bodyPr anchor="ctr">
                <a:normAutofit fontScale="92500" lnSpcReduction="20000"/>
              </a:bodyPr>
              <a:lstStyle/>
              <a:p>
                <a:pPr algn="just"/>
                <a:r>
                  <a:rPr lang="en-US" dirty="0" smtClean="0"/>
                  <a:t>Water-filling algorithm may select less number of channels than the rank of matrix </a:t>
                </a:r>
                <a14:m>
                  <m:oMath xmlns:m="http://schemas.openxmlformats.org/officeDocument/2006/math">
                    <m:r>
                      <a:rPr lang="en-US" b="1" i="1">
                        <a:latin typeface="Cambria Math"/>
                      </a:rPr>
                      <m:t>𝑯</m:t>
                    </m:r>
                  </m:oMath>
                </a14:m>
                <a:r>
                  <a:rPr lang="en-US" dirty="0" smtClean="0"/>
                  <a:t> if some channels are “bad”.</a:t>
                </a:r>
              </a:p>
              <a:p>
                <a:pPr algn="just"/>
                <a:r>
                  <a:rPr lang="en-US" dirty="0" smtClean="0"/>
                  <a:t>Such bad channels correspond to small singular values of matrix </a:t>
                </a:r>
                <a14:m>
                  <m:oMath xmlns:m="http://schemas.openxmlformats.org/officeDocument/2006/math">
                    <m:r>
                      <a:rPr lang="en-US" b="1" i="1">
                        <a:latin typeface="Cambria Math"/>
                      </a:rPr>
                      <m:t>𝑯</m:t>
                    </m:r>
                  </m:oMath>
                </a14:m>
                <a:r>
                  <a:rPr lang="en-US" dirty="0" smtClean="0"/>
                  <a:t>.</a:t>
                </a:r>
              </a:p>
              <a:p>
                <a:pPr algn="just"/>
                <a:r>
                  <a:rPr lang="en-US" dirty="0" smtClean="0"/>
                  <a:t>In the worst case MIMO system will degrade to single-channel system, but nevertheless will perform better than SISO system.</a:t>
                </a:r>
              </a:p>
              <a:p>
                <a:pPr algn="just"/>
                <a:r>
                  <a:rPr lang="en-US" dirty="0" smtClean="0"/>
                  <a:t>We have omitted here some peculiarities such as adaptive selection of symbol rate and QAM constellation for each virtual channel. </a:t>
                </a:r>
                <a:endParaRPr lang="ru-RU" dirty="0"/>
              </a:p>
            </p:txBody>
          </p:sp>
        </mc:Choice>
        <mc:Fallback>
          <p:sp>
            <p:nvSpPr>
              <p:cNvPr id="3" name="Объект 2"/>
              <p:cNvSpPr>
                <a:spLocks noGrp="1" noRot="1" noChangeAspect="1" noMove="1" noResize="1" noEditPoints="1" noAdjustHandles="1" noChangeArrowheads="1" noChangeShapeType="1" noTextEdit="1"/>
              </p:cNvSpPr>
              <p:nvPr>
                <p:ph idx="1"/>
              </p:nvPr>
            </p:nvSpPr>
            <p:spPr>
              <a:blipFill rotWithShape="1">
                <a:blip r:embed="rId2"/>
                <a:stretch>
                  <a:fillRect l="-1481" t="-2022" r="-1704" b="-2965"/>
                </a:stretch>
              </a:blipFill>
            </p:spPr>
            <p:txBody>
              <a:bodyPr/>
              <a:lstStyle/>
              <a:p>
                <a:r>
                  <a:rPr lang="ru-RU">
                    <a:noFill/>
                  </a:rPr>
                  <a:t> </a:t>
                </a:r>
              </a:p>
            </p:txBody>
          </p:sp>
        </mc:Fallback>
      </mc:AlternateContent>
    </p:spTree>
    <p:extLst>
      <p:ext uri="{BB962C8B-B14F-4D97-AF65-F5344CB8AC3E}">
        <p14:creationId xmlns:p14="http://schemas.microsoft.com/office/powerpoint/2010/main" val="3639230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smtClean="0"/>
              <a:t>Simple Way of Numerical Simulation</a:t>
            </a:r>
            <a:endParaRPr lang="ru-RU" dirty="0"/>
          </a:p>
        </p:txBody>
      </p:sp>
      <p:pic>
        <p:nvPicPr>
          <p:cNvPr id="8" name="Объект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390690"/>
            <a:ext cx="4038600" cy="2944982"/>
          </a:xfrm>
        </p:spPr>
      </p:pic>
      <mc:AlternateContent xmlns:mc="http://schemas.openxmlformats.org/markup-compatibility/2006">
        <mc:Choice xmlns:a14="http://schemas.microsoft.com/office/drawing/2010/main" Requires="a14">
          <p:sp>
            <p:nvSpPr>
              <p:cNvPr id="5" name="Объект 4"/>
              <p:cNvSpPr>
                <a:spLocks noGrp="1"/>
              </p:cNvSpPr>
              <p:nvPr>
                <p:ph sz="half" idx="2"/>
              </p:nvPr>
            </p:nvSpPr>
            <p:spPr/>
            <p:txBody>
              <a:bodyPr anchor="ctr">
                <a:normAutofit/>
              </a:bodyPr>
              <a:lstStyle/>
              <a:p>
                <a:pPr marL="0" indent="0">
                  <a:buNone/>
                </a:pPr>
                <a:r>
                  <a:rPr lang="en-US" sz="2100" dirty="0" smtClean="0"/>
                  <a:t>Difference scheme:</a:t>
                </a:r>
              </a:p>
              <a:p>
                <a:pPr marL="0" indent="0">
                  <a:buNone/>
                </a:pPr>
                <a14:m>
                  <m:oMathPara xmlns:m="http://schemas.openxmlformats.org/officeDocument/2006/math">
                    <m:oMathParaPr>
                      <m:jc m:val="centerGroup"/>
                    </m:oMathParaPr>
                    <m:oMath xmlns:m="http://schemas.openxmlformats.org/officeDocument/2006/math">
                      <m:f>
                        <m:fPr>
                          <m:ctrlPr>
                            <a:rPr lang="ru-RU" sz="2100" i="1" smtClean="0">
                              <a:latin typeface="Cambria Math"/>
                            </a:rPr>
                          </m:ctrlPr>
                        </m:fPr>
                        <m:num>
                          <m:sSubSup>
                            <m:sSubSupPr>
                              <m:ctrlPr>
                                <a:rPr lang="ru-RU" sz="2100" i="1" smtClean="0">
                                  <a:latin typeface="Cambria Math"/>
                                </a:rPr>
                              </m:ctrlPr>
                            </m:sSubSupPr>
                            <m:e>
                              <m:r>
                                <a:rPr lang="en-US" sz="2100" b="0" i="1" smtClean="0">
                                  <a:latin typeface="Cambria Math"/>
                                </a:rPr>
                                <m:t>𝑢</m:t>
                              </m:r>
                            </m:e>
                            <m:sub>
                              <m:r>
                                <a:rPr lang="en-US" sz="2100" b="0" i="1" smtClean="0">
                                  <a:latin typeface="Cambria Math"/>
                                </a:rPr>
                                <m:t>𝑗</m:t>
                              </m:r>
                            </m:sub>
                            <m:sup>
                              <m:r>
                                <a:rPr lang="en-US" sz="2100" b="0" i="1" smtClean="0">
                                  <a:latin typeface="Cambria Math"/>
                                </a:rPr>
                                <m:t>𝑖</m:t>
                              </m:r>
                              <m:r>
                                <a:rPr lang="en-US" sz="2100" b="0" i="1" smtClean="0">
                                  <a:latin typeface="Cambria Math"/>
                                </a:rPr>
                                <m:t>+1</m:t>
                              </m:r>
                            </m:sup>
                          </m:sSubSup>
                          <m:r>
                            <a:rPr lang="en-US" sz="2100" b="0" i="1" smtClean="0">
                              <a:latin typeface="Cambria Math"/>
                            </a:rPr>
                            <m:t>−2</m:t>
                          </m:r>
                          <m:sSubSup>
                            <m:sSubSupPr>
                              <m:ctrlPr>
                                <a:rPr lang="ru-RU" sz="2100" i="1" smtClean="0">
                                  <a:latin typeface="Cambria Math"/>
                                </a:rPr>
                              </m:ctrlPr>
                            </m:sSubSupPr>
                            <m:e>
                              <m:r>
                                <a:rPr lang="en-US" sz="2100" b="0" i="1" smtClean="0">
                                  <a:latin typeface="Cambria Math"/>
                                </a:rPr>
                                <m:t>𝑢</m:t>
                              </m:r>
                            </m:e>
                            <m:sub>
                              <m:r>
                                <a:rPr lang="en-US" sz="2100" b="0" i="1" smtClean="0">
                                  <a:latin typeface="Cambria Math"/>
                                </a:rPr>
                                <m:t>𝑗</m:t>
                              </m:r>
                            </m:sub>
                            <m:sup>
                              <m:r>
                                <a:rPr lang="en-US" sz="2100" b="0" i="1" smtClean="0">
                                  <a:latin typeface="Cambria Math"/>
                                </a:rPr>
                                <m:t>𝑖</m:t>
                              </m:r>
                            </m:sup>
                          </m:sSubSup>
                          <m:r>
                            <a:rPr lang="en-US" sz="2100" b="0" i="1" smtClean="0">
                              <a:latin typeface="Cambria Math"/>
                            </a:rPr>
                            <m:t>+</m:t>
                          </m:r>
                          <m:sSubSup>
                            <m:sSubSupPr>
                              <m:ctrlPr>
                                <a:rPr lang="ru-RU" sz="2100" i="1" smtClean="0">
                                  <a:latin typeface="Cambria Math"/>
                                </a:rPr>
                              </m:ctrlPr>
                            </m:sSubSupPr>
                            <m:e>
                              <m:r>
                                <a:rPr lang="en-US" sz="2100" b="0" i="1" smtClean="0">
                                  <a:latin typeface="Cambria Math"/>
                                </a:rPr>
                                <m:t>𝑢</m:t>
                              </m:r>
                            </m:e>
                            <m:sub>
                              <m:r>
                                <a:rPr lang="en-US" sz="2100" b="0" i="1" smtClean="0">
                                  <a:latin typeface="Cambria Math"/>
                                </a:rPr>
                                <m:t>𝑗</m:t>
                              </m:r>
                            </m:sub>
                            <m:sup>
                              <m:r>
                                <a:rPr lang="en-US" sz="2100" b="0" i="1" smtClean="0">
                                  <a:latin typeface="Cambria Math"/>
                                </a:rPr>
                                <m:t>𝑖</m:t>
                              </m:r>
                              <m:r>
                                <a:rPr lang="en-US" sz="2100" b="0" i="1" smtClean="0">
                                  <a:latin typeface="Cambria Math"/>
                                </a:rPr>
                                <m:t>−1</m:t>
                              </m:r>
                            </m:sup>
                          </m:sSubSup>
                        </m:num>
                        <m:den>
                          <m:sSup>
                            <m:sSupPr>
                              <m:ctrlPr>
                                <a:rPr lang="ru-RU" sz="2100" i="1" smtClean="0">
                                  <a:latin typeface="Cambria Math"/>
                                </a:rPr>
                              </m:ctrlPr>
                            </m:sSupPr>
                            <m:e>
                              <m:r>
                                <a:rPr lang="ru-RU" sz="2100" i="1" smtClean="0">
                                  <a:latin typeface="Cambria Math"/>
                                  <a:ea typeface="Cambria Math"/>
                                </a:rPr>
                                <m:t>𝜏</m:t>
                              </m:r>
                            </m:e>
                            <m:sup>
                              <m:r>
                                <a:rPr lang="en-US" sz="2100" b="0" i="1" smtClean="0">
                                  <a:latin typeface="Cambria Math"/>
                                </a:rPr>
                                <m:t>2</m:t>
                              </m:r>
                            </m:sup>
                          </m:sSup>
                        </m:den>
                      </m:f>
                      <m:r>
                        <a:rPr lang="en-US" sz="2100" b="0" i="1" smtClean="0">
                          <a:latin typeface="Cambria Math"/>
                        </a:rPr>
                        <m:t>=</m:t>
                      </m:r>
                    </m:oMath>
                  </m:oMathPara>
                </a14:m>
                <a:endParaRPr lang="en-US" sz="2100" b="0" i="1" dirty="0" smtClean="0">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100" b="0" i="1" smtClean="0">
                          <a:latin typeface="Cambria Math"/>
                        </a:rPr>
                        <m:t>=</m:t>
                      </m:r>
                      <m:sSup>
                        <m:sSupPr>
                          <m:ctrlPr>
                            <a:rPr lang="en-US" sz="2100" b="0" i="1" smtClean="0">
                              <a:latin typeface="Cambria Math"/>
                            </a:rPr>
                          </m:ctrlPr>
                        </m:sSupPr>
                        <m:e>
                          <m:r>
                            <a:rPr lang="en-US" sz="2100" b="0" i="1" smtClean="0">
                              <a:latin typeface="Cambria Math"/>
                            </a:rPr>
                            <m:t>𝑐</m:t>
                          </m:r>
                        </m:e>
                        <m:sup>
                          <m:r>
                            <a:rPr lang="en-US" sz="2100" b="0" i="1" smtClean="0">
                              <a:latin typeface="Cambria Math"/>
                            </a:rPr>
                            <m:t>2</m:t>
                          </m:r>
                        </m:sup>
                      </m:sSup>
                      <m:f>
                        <m:fPr>
                          <m:ctrlPr>
                            <a:rPr lang="en-US" sz="2100" b="0" i="1" smtClean="0">
                              <a:latin typeface="Cambria Math"/>
                            </a:rPr>
                          </m:ctrlPr>
                        </m:fPr>
                        <m:num>
                          <m:sSubSup>
                            <m:sSubSupPr>
                              <m:ctrlPr>
                                <a:rPr lang="ru-RU" sz="2100" i="1" smtClean="0">
                                  <a:latin typeface="Cambria Math"/>
                                </a:rPr>
                              </m:ctrlPr>
                            </m:sSubSupPr>
                            <m:e>
                              <m:r>
                                <a:rPr lang="en-US" sz="2100" b="0" i="1" smtClean="0">
                                  <a:latin typeface="Cambria Math"/>
                                </a:rPr>
                                <m:t>𝑢</m:t>
                              </m:r>
                            </m:e>
                            <m:sub>
                              <m:r>
                                <a:rPr lang="en-US" sz="2100" b="0" i="1" smtClean="0">
                                  <a:latin typeface="Cambria Math"/>
                                </a:rPr>
                                <m:t>𝑗</m:t>
                              </m:r>
                              <m:r>
                                <a:rPr lang="en-US" sz="2100" b="0" i="1" smtClean="0">
                                  <a:latin typeface="Cambria Math"/>
                                </a:rPr>
                                <m:t>+1</m:t>
                              </m:r>
                            </m:sub>
                            <m:sup>
                              <m:r>
                                <a:rPr lang="en-US" sz="2100" b="0" i="1" smtClean="0">
                                  <a:latin typeface="Cambria Math"/>
                                </a:rPr>
                                <m:t>𝑖</m:t>
                              </m:r>
                            </m:sup>
                          </m:sSubSup>
                          <m:r>
                            <a:rPr lang="en-US" sz="2100" b="0" i="1" smtClean="0">
                              <a:latin typeface="Cambria Math"/>
                            </a:rPr>
                            <m:t>−2</m:t>
                          </m:r>
                          <m:sSubSup>
                            <m:sSubSupPr>
                              <m:ctrlPr>
                                <a:rPr lang="ru-RU" sz="2100" i="1" smtClean="0">
                                  <a:latin typeface="Cambria Math"/>
                                </a:rPr>
                              </m:ctrlPr>
                            </m:sSubSupPr>
                            <m:e>
                              <m:r>
                                <a:rPr lang="en-US" sz="2100" b="0" i="1" smtClean="0">
                                  <a:latin typeface="Cambria Math"/>
                                </a:rPr>
                                <m:t>𝑢</m:t>
                              </m:r>
                            </m:e>
                            <m:sub>
                              <m:r>
                                <a:rPr lang="en-US" sz="2100" b="0" i="1" smtClean="0">
                                  <a:latin typeface="Cambria Math"/>
                                </a:rPr>
                                <m:t>𝑗</m:t>
                              </m:r>
                            </m:sub>
                            <m:sup>
                              <m:r>
                                <a:rPr lang="en-US" sz="2100" b="0" i="1" smtClean="0">
                                  <a:latin typeface="Cambria Math"/>
                                </a:rPr>
                                <m:t>𝑖</m:t>
                              </m:r>
                            </m:sup>
                          </m:sSubSup>
                          <m:r>
                            <a:rPr lang="en-US" sz="2100" b="0" i="1" smtClean="0">
                              <a:latin typeface="Cambria Math"/>
                            </a:rPr>
                            <m:t>+</m:t>
                          </m:r>
                          <m:sSubSup>
                            <m:sSubSupPr>
                              <m:ctrlPr>
                                <a:rPr lang="ru-RU" sz="2100" i="1" smtClean="0">
                                  <a:latin typeface="Cambria Math"/>
                                </a:rPr>
                              </m:ctrlPr>
                            </m:sSubSupPr>
                            <m:e>
                              <m:r>
                                <a:rPr lang="en-US" sz="2100" b="0" i="1" smtClean="0">
                                  <a:latin typeface="Cambria Math"/>
                                </a:rPr>
                                <m:t>𝑢</m:t>
                              </m:r>
                            </m:e>
                            <m:sub>
                              <m:r>
                                <a:rPr lang="en-US" sz="2100" b="0" i="1" smtClean="0">
                                  <a:latin typeface="Cambria Math"/>
                                </a:rPr>
                                <m:t>𝑗</m:t>
                              </m:r>
                              <m:r>
                                <a:rPr lang="en-US" sz="2100" b="0" i="1" smtClean="0">
                                  <a:latin typeface="Cambria Math"/>
                                </a:rPr>
                                <m:t>−1</m:t>
                              </m:r>
                            </m:sub>
                            <m:sup>
                              <m:r>
                                <a:rPr lang="en-US" sz="2100" b="0" i="1" smtClean="0">
                                  <a:latin typeface="Cambria Math"/>
                                </a:rPr>
                                <m:t>𝑖</m:t>
                              </m:r>
                            </m:sup>
                          </m:sSubSup>
                        </m:num>
                        <m:den>
                          <m:sSup>
                            <m:sSupPr>
                              <m:ctrlPr>
                                <a:rPr lang="en-US" sz="2100" b="0" i="1" smtClean="0">
                                  <a:latin typeface="Cambria Math"/>
                                </a:rPr>
                              </m:ctrlPr>
                            </m:sSupPr>
                            <m:e>
                              <m:r>
                                <a:rPr lang="en-US" sz="2100" b="0" i="1" smtClean="0">
                                  <a:latin typeface="Cambria Math"/>
                                </a:rPr>
                                <m:t>h</m:t>
                              </m:r>
                            </m:e>
                            <m:sup>
                              <m:r>
                                <a:rPr lang="en-US" sz="2100" b="0" i="1" smtClean="0">
                                  <a:latin typeface="Cambria Math"/>
                                </a:rPr>
                                <m:t>2</m:t>
                              </m:r>
                            </m:sup>
                          </m:sSup>
                        </m:den>
                      </m:f>
                      <m:r>
                        <a:rPr lang="en-US" sz="2100" b="0" i="1" smtClean="0">
                          <a:latin typeface="Cambria Math"/>
                        </a:rPr>
                        <m:t>+</m:t>
                      </m:r>
                      <m:sSubSup>
                        <m:sSubSupPr>
                          <m:ctrlPr>
                            <a:rPr lang="en-US" sz="2100" b="0" i="1" smtClean="0">
                              <a:latin typeface="Cambria Math"/>
                            </a:rPr>
                          </m:ctrlPr>
                        </m:sSubSupPr>
                        <m:e>
                          <m:r>
                            <a:rPr lang="en-US" sz="2100" b="0" i="1" smtClean="0">
                              <a:latin typeface="Cambria Math"/>
                            </a:rPr>
                            <m:t>𝑓</m:t>
                          </m:r>
                        </m:e>
                        <m:sub>
                          <m:r>
                            <a:rPr lang="en-US" sz="2100" b="0" i="1" smtClean="0">
                              <a:latin typeface="Cambria Math"/>
                            </a:rPr>
                            <m:t>𝑗</m:t>
                          </m:r>
                        </m:sub>
                        <m:sup>
                          <m:r>
                            <a:rPr lang="en-US" sz="2100" b="0" i="1" smtClean="0">
                              <a:latin typeface="Cambria Math"/>
                            </a:rPr>
                            <m:t>𝑖</m:t>
                          </m:r>
                        </m:sup>
                      </m:sSubSup>
                      <m:r>
                        <a:rPr lang="en-US" sz="2100" b="0" i="1" smtClean="0">
                          <a:latin typeface="Cambria Math"/>
                        </a:rPr>
                        <m:t>.</m:t>
                      </m:r>
                    </m:oMath>
                  </m:oMathPara>
                </a14:m>
                <a:endParaRPr lang="en-US" sz="2100" dirty="0" smtClean="0"/>
              </a:p>
              <a:p>
                <a:pPr marL="0" indent="0">
                  <a:buNone/>
                </a:pPr>
                <a:endParaRPr lang="en-US" sz="2100" dirty="0" smtClean="0"/>
              </a:p>
              <a:p>
                <a:pPr marL="0" indent="0">
                  <a:buNone/>
                </a:pPr>
                <a:r>
                  <a:rPr lang="en-US" sz="2100" dirty="0" smtClean="0"/>
                  <a:t>Stability condition:</a:t>
                </a:r>
              </a:p>
              <a:p>
                <a:pPr marL="0" indent="0">
                  <a:buNone/>
                </a:pPr>
                <a14:m>
                  <m:oMathPara xmlns:m="http://schemas.openxmlformats.org/officeDocument/2006/math">
                    <m:oMathParaPr>
                      <m:jc m:val="centerGroup"/>
                    </m:oMathParaPr>
                    <m:oMath xmlns:m="http://schemas.openxmlformats.org/officeDocument/2006/math">
                      <m:f>
                        <m:fPr>
                          <m:ctrlPr>
                            <a:rPr lang="ru-RU" sz="2100" i="1" smtClean="0">
                              <a:latin typeface="Cambria Math"/>
                            </a:rPr>
                          </m:ctrlPr>
                        </m:fPr>
                        <m:num>
                          <m:r>
                            <a:rPr lang="en-US" sz="2100" b="0" i="1" smtClean="0">
                              <a:latin typeface="Cambria Math"/>
                            </a:rPr>
                            <m:t>𝑐</m:t>
                          </m:r>
                          <m:r>
                            <a:rPr lang="en-US" sz="2100" b="0" i="1" smtClean="0">
                              <a:latin typeface="Cambria Math"/>
                              <a:ea typeface="Cambria Math"/>
                            </a:rPr>
                            <m:t>⋅</m:t>
                          </m:r>
                          <m:r>
                            <a:rPr lang="en-US" sz="2100" b="0" i="1" smtClean="0">
                              <a:latin typeface="Cambria Math"/>
                              <a:ea typeface="Cambria Math"/>
                            </a:rPr>
                            <m:t>𝜏</m:t>
                          </m:r>
                        </m:num>
                        <m:den>
                          <m:r>
                            <a:rPr lang="en-US" sz="2100" b="0" i="1" smtClean="0">
                              <a:latin typeface="Cambria Math"/>
                            </a:rPr>
                            <m:t>h</m:t>
                          </m:r>
                        </m:den>
                      </m:f>
                      <m:r>
                        <a:rPr lang="ru-RU" sz="2100" i="1" smtClean="0">
                          <a:latin typeface="Cambria Math"/>
                          <a:ea typeface="Cambria Math"/>
                        </a:rPr>
                        <m:t>≤</m:t>
                      </m:r>
                      <m:r>
                        <a:rPr lang="en-US" sz="2100" b="0" i="1" smtClean="0">
                          <a:latin typeface="Cambria Math"/>
                          <a:ea typeface="Cambria Math"/>
                        </a:rPr>
                        <m:t>1</m:t>
                      </m:r>
                      <m:r>
                        <a:rPr lang="en-US" sz="2100" b="0" i="1" smtClean="0">
                          <a:latin typeface="Cambria Math"/>
                          <a:ea typeface="Cambria Math"/>
                        </a:rPr>
                        <m:t>.</m:t>
                      </m:r>
                    </m:oMath>
                  </m:oMathPara>
                </a14:m>
                <a:endParaRPr lang="en-US" sz="2100" dirty="0" smtClean="0"/>
              </a:p>
              <a:p>
                <a:pPr marL="0" indent="0">
                  <a:buNone/>
                </a:pPr>
                <a:endParaRPr lang="en-US" sz="2100" dirty="0" smtClean="0"/>
              </a:p>
              <a:p>
                <a:pPr marL="0" indent="0" algn="just">
                  <a:buNone/>
                </a:pPr>
                <a:r>
                  <a:rPr lang="en-US" sz="2100" dirty="0" smtClean="0"/>
                  <a:t>During time step </a:t>
                </a:r>
                <a14:m>
                  <m:oMath xmlns:m="http://schemas.openxmlformats.org/officeDocument/2006/math">
                    <m:r>
                      <a:rPr lang="en-US" sz="2100" b="0" i="1" smtClean="0">
                        <a:latin typeface="Cambria Math"/>
                        <a:ea typeface="Cambria Math"/>
                      </a:rPr>
                      <m:t>𝜏</m:t>
                    </m:r>
                  </m:oMath>
                </a14:m>
                <a:r>
                  <a:rPr lang="en-US" sz="2100" dirty="0" smtClean="0"/>
                  <a:t> wave should not move more than spatial step </a:t>
                </a:r>
                <a14:m>
                  <m:oMath xmlns:m="http://schemas.openxmlformats.org/officeDocument/2006/math">
                    <m:r>
                      <a:rPr lang="en-US" sz="2100" b="0" i="1" smtClean="0">
                        <a:latin typeface="Cambria Math"/>
                      </a:rPr>
                      <m:t>h</m:t>
                    </m:r>
                  </m:oMath>
                </a14:m>
                <a:r>
                  <a:rPr lang="en-US" sz="2100" dirty="0" smtClean="0"/>
                  <a:t>.</a:t>
                </a:r>
                <a:endParaRPr lang="ru-RU" sz="2100" dirty="0"/>
              </a:p>
            </p:txBody>
          </p:sp>
        </mc:Choice>
        <mc:Fallback>
          <p:sp>
            <p:nvSpPr>
              <p:cNvPr id="5" name="Объект 4"/>
              <p:cNvSpPr>
                <a:spLocks noGrp="1" noRot="1" noChangeAspect="1" noMove="1" noResize="1" noEditPoints="1" noAdjustHandles="1" noChangeArrowheads="1" noChangeShapeType="1" noTextEdit="1"/>
              </p:cNvSpPr>
              <p:nvPr>
                <p:ph sz="half" idx="2"/>
              </p:nvPr>
            </p:nvSpPr>
            <p:spPr>
              <a:blipFill rotWithShape="1">
                <a:blip r:embed="rId3"/>
                <a:stretch>
                  <a:fillRect l="-1813" r="-1813"/>
                </a:stretch>
              </a:blipFill>
            </p:spPr>
            <p:txBody>
              <a:bodyPr/>
              <a:lstStyle/>
              <a:p>
                <a:r>
                  <a:rPr lang="ru-RU">
                    <a:noFill/>
                  </a:rPr>
                  <a:t> </a:t>
                </a:r>
              </a:p>
            </p:txBody>
          </p:sp>
        </mc:Fallback>
      </mc:AlternateContent>
    </p:spTree>
    <p:extLst>
      <p:ext uri="{BB962C8B-B14F-4D97-AF65-F5344CB8AC3E}">
        <p14:creationId xmlns:p14="http://schemas.microsoft.com/office/powerpoint/2010/main" val="40221650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Semi-Infinite String</a:t>
            </a:r>
            <a:endParaRPr lang="ru-RU" dirty="0"/>
          </a:p>
        </p:txBody>
      </p:sp>
      <p:pic>
        <p:nvPicPr>
          <p:cNvPr id="9" name="Объект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81476" y="1412776"/>
            <a:ext cx="7181048" cy="1728192"/>
          </a:xfrm>
        </p:spPr>
      </p:pic>
      <p:sp>
        <p:nvSpPr>
          <p:cNvPr id="8" name="Объект 7"/>
          <p:cNvSpPr>
            <a:spLocks noGrp="1"/>
          </p:cNvSpPr>
          <p:nvPr>
            <p:ph sz="half" idx="2"/>
          </p:nvPr>
        </p:nvSpPr>
        <p:spPr>
          <a:xfrm>
            <a:off x="426368" y="3501008"/>
            <a:ext cx="8291264" cy="2625155"/>
          </a:xfrm>
        </p:spPr>
        <p:txBody>
          <a:bodyPr>
            <a:normAutofit lnSpcReduction="10000"/>
          </a:bodyPr>
          <a:lstStyle/>
          <a:p>
            <a:pPr algn="just"/>
            <a:r>
              <a:rPr lang="en-US" dirty="0" smtClean="0"/>
              <a:t>What will be the evolution of the situation shown at the picture?</a:t>
            </a:r>
          </a:p>
          <a:p>
            <a:pPr algn="just"/>
            <a:r>
              <a:rPr lang="en-US" dirty="0" smtClean="0"/>
              <a:t>Since wave is sensible to both “offset” and “speed” it is not enough to provide “offset” as initial condition, “speed” is also needed.</a:t>
            </a:r>
          </a:p>
          <a:p>
            <a:pPr algn="just"/>
            <a:r>
              <a:rPr lang="en-US" dirty="0" smtClean="0"/>
              <a:t>Let us pretend the initial “speed” is zero.</a:t>
            </a:r>
            <a:endParaRPr lang="ru-RU" dirty="0"/>
          </a:p>
        </p:txBody>
      </p:sp>
    </p:spTree>
    <p:extLst>
      <p:ext uri="{BB962C8B-B14F-4D97-AF65-F5344CB8AC3E}">
        <p14:creationId xmlns:p14="http://schemas.microsoft.com/office/powerpoint/2010/main" val="1353665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smtClean="0"/>
              <a:t>Semi-Infinite String</a:t>
            </a:r>
            <a:endParaRPr lang="ru-RU" dirty="0"/>
          </a:p>
        </p:txBody>
      </p:sp>
      <p:pic>
        <p:nvPicPr>
          <p:cNvPr id="7" name="Объект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22319" y="1600200"/>
            <a:ext cx="5699361" cy="4525963"/>
          </a:xfrm>
        </p:spPr>
      </p:pic>
    </p:spTree>
    <p:extLst>
      <p:ext uri="{BB962C8B-B14F-4D97-AF65-F5344CB8AC3E}">
        <p14:creationId xmlns:p14="http://schemas.microsoft.com/office/powerpoint/2010/main" val="56157554"/>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2616</TotalTime>
  <Words>3751</Words>
  <Application>Microsoft Office PowerPoint</Application>
  <PresentationFormat>Экран (4:3)</PresentationFormat>
  <Paragraphs>331</Paragraphs>
  <Slides>66</Slides>
  <Notes>2</Notes>
  <HiddenSlides>0</HiddenSlides>
  <MMClips>0</MMClips>
  <ScaleCrop>false</ScaleCrop>
  <HeadingPairs>
    <vt:vector size="4" baseType="variant">
      <vt:variant>
        <vt:lpstr>Тема</vt:lpstr>
      </vt:variant>
      <vt:variant>
        <vt:i4>1</vt:i4>
      </vt:variant>
      <vt:variant>
        <vt:lpstr>Заголовки слайдов</vt:lpstr>
      </vt:variant>
      <vt:variant>
        <vt:i4>66</vt:i4>
      </vt:variant>
    </vt:vector>
  </HeadingPairs>
  <TitlesOfParts>
    <vt:vector size="67" baseType="lpstr">
      <vt:lpstr>Тема Office</vt:lpstr>
      <vt:lpstr>Computational Linear Algebra in Wireless Communications</vt:lpstr>
      <vt:lpstr>Waves</vt:lpstr>
      <vt:lpstr>Wave Equation (1D Case)</vt:lpstr>
      <vt:lpstr>Linearity of Wave Equation</vt:lpstr>
      <vt:lpstr>“Offset” and “Speed”</vt:lpstr>
      <vt:lpstr>Simple Way of Numerical Simulation</vt:lpstr>
      <vt:lpstr>Simple Way of Numerical Simulation</vt:lpstr>
      <vt:lpstr>Semi-Infinite String</vt:lpstr>
      <vt:lpstr>Semi-Infinite String</vt:lpstr>
      <vt:lpstr>Linear Transmission Effects</vt:lpstr>
      <vt:lpstr>Creative Task</vt:lpstr>
      <vt:lpstr>Active Noise Cancellation</vt:lpstr>
      <vt:lpstr>Wave Propagation Direction</vt:lpstr>
      <vt:lpstr>Wavefronts</vt:lpstr>
      <vt:lpstr>Wave Itself is Its Source</vt:lpstr>
      <vt:lpstr>Interference</vt:lpstr>
      <vt:lpstr>Interference – Good or Bad?</vt:lpstr>
      <vt:lpstr>Diffraction</vt:lpstr>
      <vt:lpstr>Diffraction and Interference Always Appear Together</vt:lpstr>
      <vt:lpstr>Diffraction – Good or Bad?</vt:lpstr>
      <vt:lpstr>Reciprocity</vt:lpstr>
      <vt:lpstr>Reciprocity Illustration</vt:lpstr>
      <vt:lpstr>Reciprocity – Good or Bad? </vt:lpstr>
      <vt:lpstr>Spectrum as a Way to Understand Waves</vt:lpstr>
      <vt:lpstr>Non-Linear Effects</vt:lpstr>
      <vt:lpstr>Non-Linear Effects</vt:lpstr>
      <vt:lpstr>Rusty Bolt Effect</vt:lpstr>
      <vt:lpstr>Nonlinear System – Some Math</vt:lpstr>
      <vt:lpstr>Non-Linearity – Good or Bad?</vt:lpstr>
      <vt:lpstr>Information Transmission</vt:lpstr>
      <vt:lpstr>Channel Capacity</vt:lpstr>
      <vt:lpstr>Channel Capacity</vt:lpstr>
      <vt:lpstr>Creative question</vt:lpstr>
      <vt:lpstr>Modulation</vt:lpstr>
      <vt:lpstr>Amplitude modulation</vt:lpstr>
      <vt:lpstr>AM Bandwidth</vt:lpstr>
      <vt:lpstr>AM as a Sum of Two Waves</vt:lpstr>
      <vt:lpstr>Required bandwidth</vt:lpstr>
      <vt:lpstr>Frequency Modulation</vt:lpstr>
      <vt:lpstr>Digital Frequency Modulation?</vt:lpstr>
      <vt:lpstr>Phase Modulation</vt:lpstr>
      <vt:lpstr>Phase Modulation vs Frequency Modulation for Binary Signal</vt:lpstr>
      <vt:lpstr>Combined Phase-Amplitude Digital Modulation</vt:lpstr>
      <vt:lpstr>Complex amplitude</vt:lpstr>
      <vt:lpstr>Euler's formula</vt:lpstr>
      <vt:lpstr>QAM Modulation</vt:lpstr>
      <vt:lpstr>QPSK Constellation</vt:lpstr>
      <vt:lpstr>Linear Distortion of Symbols</vt:lpstr>
      <vt:lpstr>Linear Channel</vt:lpstr>
      <vt:lpstr>Linear Channel</vt:lpstr>
      <vt:lpstr>Reciprocity Model</vt:lpstr>
      <vt:lpstr>Pilot Symbols</vt:lpstr>
      <vt:lpstr>Symbol Rate</vt:lpstr>
      <vt:lpstr>Noise</vt:lpstr>
      <vt:lpstr>Methods of Dealing with Noise</vt:lpstr>
      <vt:lpstr>Multi-Antenna Communications</vt:lpstr>
      <vt:lpstr>Why Multiple Antennas?</vt:lpstr>
      <vt:lpstr>2×2 MIMO System</vt:lpstr>
      <vt:lpstr>Simple MIMO Solution</vt:lpstr>
      <vt:lpstr>Noise Gain</vt:lpstr>
      <vt:lpstr>Precoding</vt:lpstr>
      <vt:lpstr>Optimal Solution</vt:lpstr>
      <vt:lpstr>Power Allocation Problem</vt:lpstr>
      <vt:lpstr>Water-Filling Power Allocation</vt:lpstr>
      <vt:lpstr>Water-Filling for SVD Precoding</vt:lpstr>
      <vt:lpstr>Comments on MIMO Precoding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Sukhinov Anton</dc:creator>
  <cp:lastModifiedBy>Sukhinov Anton</cp:lastModifiedBy>
  <cp:revision>485</cp:revision>
  <dcterms:created xsi:type="dcterms:W3CDTF">2014-09-27T15:05:39Z</dcterms:created>
  <dcterms:modified xsi:type="dcterms:W3CDTF">2014-09-29T10:43:44Z</dcterms:modified>
</cp:coreProperties>
</file>